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F72605-DEBF-4AC6-8376-D3B9000F1344}">
  <a:tblStyle styleId="{19F72605-DEBF-4AC6-8376-D3B9000F134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833F980-A92C-4225-BA96-3D92F83C370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9d3441a0c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d9d3441a0c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d9d3441a0c_2_1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177800" rtl="0" algn="l">
              <a:lnSpc>
                <a:spcPct val="107000"/>
              </a:lnSpc>
              <a:spcBef>
                <a:spcPts val="0"/>
              </a:spcBef>
              <a:spcAft>
                <a:spcPts val="0"/>
              </a:spcAft>
              <a:buClr>
                <a:schemeClr val="dk1"/>
              </a:buClr>
              <a:buFont typeface="Arial"/>
              <a:buNone/>
            </a:pPr>
            <a:r>
              <a:rPr lang="en" sz="1400">
                <a:solidFill>
                  <a:schemeClr val="dk1"/>
                </a:solidFill>
                <a:latin typeface="Calibri"/>
                <a:ea typeface="Calibri"/>
                <a:cs typeface="Calibri"/>
                <a:sym typeface="Calibri"/>
              </a:rPr>
              <a:t>The model can make two types of wrong predictions:</a:t>
            </a:r>
            <a:endParaRPr sz="1400">
              <a:solidFill>
                <a:schemeClr val="dk1"/>
              </a:solidFill>
              <a:latin typeface="Calibri"/>
              <a:ea typeface="Calibri"/>
              <a:cs typeface="Calibri"/>
              <a:sym typeface="Calibri"/>
            </a:endParaRPr>
          </a:p>
          <a:p>
            <a:pPr indent="-254000" lvl="0" marL="254000" rtl="0" algn="l">
              <a:lnSpc>
                <a:spcPct val="107000"/>
              </a:lnSpc>
              <a:spcBef>
                <a:spcPts val="600"/>
              </a:spcBef>
              <a:spcAft>
                <a:spcPts val="0"/>
              </a:spcAft>
              <a:buClr>
                <a:schemeClr val="dk1"/>
              </a:buClr>
              <a:buSzPts val="1400"/>
              <a:buChar char="-"/>
            </a:pPr>
            <a:r>
              <a:rPr lang="en" sz="1400">
                <a:solidFill>
                  <a:schemeClr val="dk1"/>
                </a:solidFill>
                <a:latin typeface="Calibri"/>
                <a:ea typeface="Calibri"/>
                <a:cs typeface="Calibri"/>
                <a:sym typeface="Calibri"/>
              </a:rPr>
              <a:t>Predicting that a person can be diagnosed with diabetes when the person doesn't really have diabetes.</a:t>
            </a:r>
            <a:endParaRPr sz="1400">
              <a:solidFill>
                <a:schemeClr val="dk1"/>
              </a:solidFill>
              <a:latin typeface="Calibri"/>
              <a:ea typeface="Calibri"/>
              <a:cs typeface="Calibri"/>
              <a:sym typeface="Calibri"/>
            </a:endParaRPr>
          </a:p>
          <a:p>
            <a:pPr indent="-254000" lvl="0" marL="254000" rtl="0" algn="l">
              <a:lnSpc>
                <a:spcPct val="107000"/>
              </a:lnSpc>
              <a:spcBef>
                <a:spcPts val="600"/>
              </a:spcBef>
              <a:spcAft>
                <a:spcPts val="0"/>
              </a:spcAft>
              <a:buClr>
                <a:schemeClr val="dk1"/>
              </a:buClr>
              <a:buSzPts val="1400"/>
              <a:buChar char="-"/>
            </a:pPr>
            <a:r>
              <a:rPr lang="en" sz="1400">
                <a:solidFill>
                  <a:schemeClr val="dk1"/>
                </a:solidFill>
                <a:latin typeface="Calibri"/>
                <a:ea typeface="Calibri"/>
                <a:cs typeface="Calibri"/>
                <a:sym typeface="Calibri"/>
              </a:rPr>
              <a:t>Predicting that a person is not diagnosed with diabetes even when the person shows sure signs of diabetes.</a:t>
            </a:r>
            <a:endParaRPr sz="1400">
              <a:solidFill>
                <a:schemeClr val="dk1"/>
              </a:solidFill>
              <a:latin typeface="Calibri"/>
              <a:ea typeface="Calibri"/>
              <a:cs typeface="Calibri"/>
              <a:sym typeface="Calibri"/>
            </a:endParaRPr>
          </a:p>
          <a:p>
            <a:pPr indent="0" lvl="0" marL="0" rtl="0" algn="l">
              <a:lnSpc>
                <a:spcPct val="107000"/>
              </a:lnSpc>
              <a:spcBef>
                <a:spcPts val="600"/>
              </a:spcBef>
              <a:spcAft>
                <a:spcPts val="0"/>
              </a:spcAft>
              <a:buClr>
                <a:schemeClr val="dk1"/>
              </a:buClr>
              <a:buFont typeface="Arial"/>
              <a:buNone/>
            </a:pPr>
            <a:r>
              <a:rPr lang="en" sz="1400">
                <a:solidFill>
                  <a:schemeClr val="dk1"/>
                </a:solidFill>
                <a:latin typeface="Calibri"/>
                <a:ea typeface="Calibri"/>
                <a:cs typeface="Calibri"/>
                <a:sym typeface="Calibri"/>
              </a:rPr>
              <a:t>Which case is more important?</a:t>
            </a:r>
            <a:endParaRPr sz="1400">
              <a:solidFill>
                <a:schemeClr val="dk1"/>
              </a:solidFill>
              <a:latin typeface="Calibri"/>
              <a:ea typeface="Calibri"/>
              <a:cs typeface="Calibri"/>
              <a:sym typeface="Calibri"/>
            </a:endParaRPr>
          </a:p>
          <a:p>
            <a:pPr indent="-254000" lvl="0" marL="254000" rtl="0" algn="l">
              <a:lnSpc>
                <a:spcPct val="107000"/>
              </a:lnSpc>
              <a:spcBef>
                <a:spcPts val="600"/>
              </a:spcBef>
              <a:spcAft>
                <a:spcPts val="0"/>
              </a:spcAft>
              <a:buClr>
                <a:schemeClr val="dk1"/>
              </a:buClr>
              <a:buSzPts val="1400"/>
              <a:buChar char="-"/>
            </a:pPr>
            <a:r>
              <a:rPr lang="en" sz="1400">
                <a:solidFill>
                  <a:schemeClr val="dk1"/>
                </a:solidFill>
                <a:latin typeface="Calibri"/>
                <a:ea typeface="Calibri"/>
                <a:cs typeface="Calibri"/>
                <a:sym typeface="Calibri"/>
              </a:rPr>
              <a:t>False Positives: Predicting that a person can be diagnosed with diabetes even when the person is healthy leads to predicting diabetes in patients who are not aware of any contributing factors. This could lead to financial burden and mental stress for the patient. If minimizing losses and avoiding unnecessary stress is more important, reducing false positives is more important.</a:t>
            </a:r>
            <a:endParaRPr sz="1400">
              <a:solidFill>
                <a:schemeClr val="dk1"/>
              </a:solidFill>
              <a:latin typeface="Calibri"/>
              <a:ea typeface="Calibri"/>
              <a:cs typeface="Calibri"/>
              <a:sym typeface="Calibri"/>
            </a:endParaRPr>
          </a:p>
          <a:p>
            <a:pPr indent="-254000" lvl="0" marL="254000" rtl="0" algn="l">
              <a:lnSpc>
                <a:spcPct val="107000"/>
              </a:lnSpc>
              <a:spcBef>
                <a:spcPts val="600"/>
              </a:spcBef>
              <a:spcAft>
                <a:spcPts val="0"/>
              </a:spcAft>
              <a:buClr>
                <a:schemeClr val="dk1"/>
              </a:buClr>
              <a:buSzPts val="1400"/>
              <a:buChar char="-"/>
            </a:pPr>
            <a:r>
              <a:rPr lang="en" sz="1400">
                <a:solidFill>
                  <a:schemeClr val="dk1"/>
                </a:solidFill>
                <a:latin typeface="Calibri"/>
                <a:ea typeface="Calibri"/>
                <a:cs typeface="Calibri"/>
                <a:sym typeface="Calibri"/>
              </a:rPr>
              <a:t>False Negatives: Predicting that a person is not diagnosed with diabetes even when the person shows all signs and complications of diabetes will cause the person to loose preious time to make lifestyle changes and get necessary medical treatment.</a:t>
            </a:r>
            <a:endParaRPr/>
          </a:p>
        </p:txBody>
      </p:sp>
      <p:sp>
        <p:nvSpPr>
          <p:cNvPr id="195" name="Google Shape;195;g2d9d3441a0c_2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9d3441a0c_2_17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400">
                <a:solidFill>
                  <a:schemeClr val="dk1"/>
                </a:solidFill>
                <a:latin typeface="Roboto"/>
                <a:ea typeface="Roboto"/>
                <a:cs typeface="Roboto"/>
                <a:sym typeface="Roboto"/>
              </a:rPr>
              <a:t>Observations: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Considering HighBP, around 30% people are diagnosed with diabetes.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People with histoy of heart disease or heart attack have around 35% chances of getting diabetes.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Considering sex, we can see both male and female population are equally diagnosed with diabetes.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People with high cholestrol have a 20% chance of getting diabetes.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People with or without any kind of healthcare have a lesser chance (&lt;20%) chance of getting diabetes.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Smokers show greater than 20% chances of getting diagnosed with diabetes.</a:t>
            </a:r>
            <a:endParaRPr/>
          </a:p>
        </p:txBody>
      </p:sp>
      <p:sp>
        <p:nvSpPr>
          <p:cNvPr id="202" name="Google Shape;202;g2d9d3441a0c_2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9d3441a0c_2_1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d9d3441a0c_2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d9d3441a0c_2_1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2d9d3441a0c_2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9d3441a0c_0_28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oboto"/>
                <a:ea typeface="Roboto"/>
                <a:cs typeface="Roboto"/>
                <a:sym typeface="Roboto"/>
              </a:rPr>
              <a:t>Observations: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Considering HighBP, around 30% people are diagnosed with diabetes.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People with histoy of heart disease or heart attack have around 35% chances of getting diabetes.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Considering sex, we can see both male and female population are equally diagnosed with diabetes.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People with high cholestrol have a 20% chance of getting diabetes.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People with or without any kind of healthcare have a lesser chance (&lt;20%) chance of getting diabetes.</a:t>
            </a:r>
            <a:endParaRPr>
              <a:solidFill>
                <a:schemeClr val="dk1"/>
              </a:solidFill>
            </a:endParaRPr>
          </a:p>
          <a:p>
            <a:pPr indent="-88900" lvl="0" marL="0" rtl="0" algn="l">
              <a:spcBef>
                <a:spcPts val="0"/>
              </a:spcBef>
              <a:spcAft>
                <a:spcPts val="0"/>
              </a:spcAft>
              <a:buClr>
                <a:schemeClr val="dk1"/>
              </a:buClr>
              <a:buSzPts val="1400"/>
              <a:buChar char="•"/>
            </a:pPr>
            <a:r>
              <a:rPr lang="en" sz="1400">
                <a:solidFill>
                  <a:schemeClr val="dk1"/>
                </a:solidFill>
                <a:latin typeface="Roboto"/>
                <a:ea typeface="Roboto"/>
                <a:cs typeface="Roboto"/>
                <a:sym typeface="Roboto"/>
              </a:rPr>
              <a:t>Smokers show greater than 20% chances of getting diagnosed with diabetes.</a:t>
            </a:r>
            <a:endParaRPr/>
          </a:p>
        </p:txBody>
      </p:sp>
      <p:sp>
        <p:nvSpPr>
          <p:cNvPr id="228" name="Google Shape;228;g2d9d3441a0c_0_28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a60281b53_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da60281b53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9d3441a0c_2_1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2d9d3441a0c_2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d9d3441a0c_0_28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d9d3441a0c_0_28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9d3441a0c_0_28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d9d3441a0c_0_2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9d3441a0c_2_1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107000"/>
              </a:lnSpc>
              <a:spcBef>
                <a:spcPts val="1000"/>
              </a:spcBef>
              <a:spcAft>
                <a:spcPts val="0"/>
              </a:spcAft>
              <a:buClr>
                <a:schemeClr val="dk1"/>
              </a:buClr>
              <a:buSzPts val="1100"/>
              <a:buFont typeface="Arial"/>
              <a:buNone/>
            </a:pPr>
            <a:r>
              <a:rPr lang="en" sz="1400">
                <a:solidFill>
                  <a:schemeClr val="dk1"/>
                </a:solidFill>
              </a:rPr>
              <a:t>-</a:t>
            </a:r>
            <a:r>
              <a:rPr lang="en" sz="1400">
                <a:solidFill>
                  <a:schemeClr val="dk1"/>
                </a:solidFill>
                <a:latin typeface="Calibri"/>
                <a:ea typeface="Calibri"/>
                <a:cs typeface="Calibri"/>
                <a:sym typeface="Calibri"/>
              </a:rPr>
              <a:t>Diabetes is among the most prevalent chronic diseases in the United States, impacting millions of Americans each year and exerting a significant financial burden on the economy. Diabetes is a serious chronic disease in which individuals lose the ability to effectively regulate levels of glucose in the blood, and can lead to reduced quality of life and life expectancy. Diabetes is generally characterized by either the body not making enough insulin or being unable to use the insulin that is made as effectively as needed.</a:t>
            </a:r>
            <a:endParaRPr sz="1400">
              <a:solidFill>
                <a:schemeClr val="dk1"/>
              </a:solidFill>
              <a:latin typeface="Calibri"/>
              <a:ea typeface="Calibri"/>
              <a:cs typeface="Calibri"/>
              <a:sym typeface="Calibri"/>
            </a:endParaRPr>
          </a:p>
          <a:p>
            <a:pPr indent="0" lvl="0" marL="0" rtl="0" algn="l">
              <a:lnSpc>
                <a:spcPct val="107000"/>
              </a:lnSpc>
              <a:spcBef>
                <a:spcPts val="1000"/>
              </a:spcBef>
              <a:spcAft>
                <a:spcPts val="0"/>
              </a:spcAft>
              <a:buClr>
                <a:schemeClr val="dk1"/>
              </a:buClr>
              <a:buSzPts val="1100"/>
              <a:buFont typeface="Arial"/>
              <a:buNone/>
            </a:pPr>
            <a:r>
              <a:rPr lang="en" sz="1400">
                <a:solidFill>
                  <a:schemeClr val="dk1"/>
                </a:solidFill>
              </a:rPr>
              <a:t>-</a:t>
            </a:r>
            <a:r>
              <a:rPr lang="en" sz="1400">
                <a:solidFill>
                  <a:schemeClr val="dk1"/>
                </a:solidFill>
                <a:latin typeface="Calibri"/>
                <a:ea typeface="Calibri"/>
                <a:cs typeface="Calibri"/>
                <a:sym typeface="Calibri"/>
              </a:rPr>
              <a:t>The scale of this problem is also important to recognize. The Centers for Disease Control and Prevention has indicated that as of 2018, 38.4 million Americans have diabetes and 97.6 million have prediabetes. Furthermore, the CDC estimates that 1 in 5 diabetics, and roughly 8 in 10 prediabetics are unaware of their risk. While there are different types of diabetes, type II diabetes is the most common form and its prevalence varies by age, education, income, location, race, and other social determinants of health. Much of the burden of the disease falls on those of lower socioeconomic status as well. Diabetes also places a massive burden on the economy, with diagnosed diabetes costs of roughly $327 billion dollars and total costs with undiagnosed diabetes and prediabetes approaching $400 billion dollars annually.</a:t>
            </a:r>
            <a:endParaRPr sz="1400">
              <a:solidFill>
                <a:schemeClr val="dk1"/>
              </a:solidFill>
              <a:latin typeface="Calibri"/>
              <a:ea typeface="Calibri"/>
              <a:cs typeface="Calibri"/>
              <a:sym typeface="Calibri"/>
            </a:endParaRPr>
          </a:p>
          <a:p>
            <a:pPr indent="0" lvl="0" marL="0" rtl="0" algn="l">
              <a:lnSpc>
                <a:spcPct val="107000"/>
              </a:lnSpc>
              <a:spcBef>
                <a:spcPts val="1000"/>
              </a:spcBef>
              <a:spcAft>
                <a:spcPts val="0"/>
              </a:spcAft>
              <a:buClr>
                <a:schemeClr val="dk1"/>
              </a:buClr>
              <a:buSzPts val="1100"/>
              <a:buFont typeface="Arial"/>
              <a:buNone/>
            </a:pPr>
            <a:r>
              <a:rPr lang="en"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a:p>
            <a:pPr indent="0" lvl="0" marL="0" rtl="0" algn="l">
              <a:lnSpc>
                <a:spcPct val="107000"/>
              </a:lnSpc>
              <a:spcBef>
                <a:spcPts val="1400"/>
              </a:spcBef>
              <a:spcAft>
                <a:spcPts val="0"/>
              </a:spcAft>
              <a:buClr>
                <a:schemeClr val="dk1"/>
              </a:buClr>
              <a:buSzPts val="1100"/>
              <a:buFont typeface="Arial"/>
              <a:buNone/>
            </a:pPr>
            <a:r>
              <a:t/>
            </a:r>
            <a:endParaRPr sz="1200">
              <a:solidFill>
                <a:schemeClr val="dk1"/>
              </a:solidFill>
            </a:endParaRPr>
          </a:p>
        </p:txBody>
      </p:sp>
      <p:sp>
        <p:nvSpPr>
          <p:cNvPr id="140" name="Google Shape;140;g2d9d3441a0c_2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d9d3441a0c_0_28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400">
                <a:solidFill>
                  <a:schemeClr val="dk1"/>
                </a:solidFill>
              </a:rPr>
              <a:t>False positives lead to predicting diabetes in healthy individuals, causing unnecessary stress and potentially leading to unnecessary medical procedures or lifestyle changes that could negatively impact their well-being. While early diagnosis is important for managing diabetes effectively, a missed case (false negative) can still be addressed later through lifestyle changes and treatment. Given the high prevalence of undiagnosed diabetes, focusing on reducing false positives allows for broader screening and encourages individuals who might be at risk to seek further confirmation through medical tests. This can lead to earlier detection of true cases in the general population.</a:t>
            </a:r>
            <a:endParaRPr>
              <a:solidFill>
                <a:schemeClr val="dk1"/>
              </a:solidFill>
            </a:endParaRPr>
          </a:p>
          <a:p>
            <a:pPr indent="0" lvl="0" marL="0" rtl="0" algn="l">
              <a:spcBef>
                <a:spcPts val="0"/>
              </a:spcBef>
              <a:spcAft>
                <a:spcPts val="0"/>
              </a:spcAft>
              <a:buClr>
                <a:schemeClr val="dk1"/>
              </a:buClr>
              <a:buFont typeface="Arial"/>
              <a:buNone/>
            </a:pPr>
            <a:r>
              <a:rPr lang="en" sz="1400">
                <a:solidFill>
                  <a:schemeClr val="dk1"/>
                </a:solidFill>
              </a:rPr>
              <a:t>The objective is to prioritize minimizing false positives in the diabetes prediction model for all age groups.</a:t>
            </a:r>
            <a:endParaRPr/>
          </a:p>
        </p:txBody>
      </p:sp>
      <p:sp>
        <p:nvSpPr>
          <p:cNvPr id="148" name="Google Shape;148;g2d9d3441a0c_0_2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9d3441a0c_0_28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d9d3441a0c_0_2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9d3441a0c_0_28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d9d3441a0c_0_28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9d3441a0c_0_28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d9d3441a0c_0_28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9d3441a0c_2_1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d9d3441a0c_2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9d3441a0c_2_1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Clr>
                <a:schemeClr val="dk1"/>
              </a:buClr>
              <a:buSzPts val="1200"/>
              <a:buFont typeface="Arial"/>
              <a:buNone/>
            </a:pPr>
            <a:r>
              <a:rPr b="1" lang="en" sz="1200">
                <a:solidFill>
                  <a:schemeClr val="dk1"/>
                </a:solidFill>
              </a:rPr>
              <a:t>How to reduce this loss i.e the need to reduce False Positives?</a:t>
            </a:r>
            <a:endParaRPr>
              <a:solidFill>
                <a:schemeClr val="dk1"/>
              </a:solidFill>
            </a:endParaRPr>
          </a:p>
          <a:p>
            <a:pPr indent="0" lvl="0" marL="0" rtl="0" algn="just">
              <a:lnSpc>
                <a:spcPct val="120000"/>
              </a:lnSpc>
              <a:spcBef>
                <a:spcPts val="0"/>
              </a:spcBef>
              <a:spcAft>
                <a:spcPts val="0"/>
              </a:spcAft>
              <a:buClr>
                <a:schemeClr val="dk1"/>
              </a:buClr>
              <a:buFont typeface="Arial"/>
              <a:buNone/>
            </a:pPr>
            <a:r>
              <a:rPr lang="en" sz="1200">
                <a:solidFill>
                  <a:schemeClr val="dk1"/>
                </a:solidFill>
              </a:rPr>
              <a:t>Improving generalization and minimizing overfitting would result in improved performance in reducing false positives. The company can look to </a:t>
            </a:r>
            <a:r>
              <a:rPr b="1" lang="en" sz="1200">
                <a:solidFill>
                  <a:schemeClr val="dk1"/>
                </a:solidFill>
              </a:rPr>
              <a:t>optimize the precision,</a:t>
            </a:r>
            <a:r>
              <a:rPr lang="en" sz="1200">
                <a:solidFill>
                  <a:schemeClr val="dk1"/>
                </a:solidFill>
              </a:rPr>
              <a:t> as a higher precision increases the possibility of decreasing false positives. Therefore, increasing precision or accurately identifying false positives should be the primary objective. </a:t>
            </a:r>
            <a:endParaRPr>
              <a:solidFill>
                <a:schemeClr val="dk1"/>
              </a:solidFill>
            </a:endParaRPr>
          </a:p>
          <a:p>
            <a:pPr indent="0" lvl="0" marL="0" rtl="0" algn="just">
              <a:lnSpc>
                <a:spcPct val="120000"/>
              </a:lnSpc>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None/>
            </a:pPr>
            <a:r>
              <a:t/>
            </a:r>
            <a:endParaRPr/>
          </a:p>
        </p:txBody>
      </p:sp>
      <p:sp>
        <p:nvSpPr>
          <p:cNvPr id="188" name="Google Shape;188;g2d9d3441a0c_2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p:cSld name="Intro">
    <p:spTree>
      <p:nvGrpSpPr>
        <p:cNvPr id="50" name="Shape 50"/>
        <p:cNvGrpSpPr/>
        <p:nvPr/>
      </p:nvGrpSpPr>
      <p:grpSpPr>
        <a:xfrm>
          <a:off x="0" y="0"/>
          <a:ext cx="0" cy="0"/>
          <a:chOff x="0" y="0"/>
          <a:chExt cx="0" cy="0"/>
        </a:xfrm>
      </p:grpSpPr>
      <p:sp>
        <p:nvSpPr>
          <p:cNvPr id="51" name="Google Shape;51;p13"/>
          <p:cNvSpPr txBox="1"/>
          <p:nvPr>
            <p:ph type="title"/>
          </p:nvPr>
        </p:nvSpPr>
        <p:spPr>
          <a:xfrm>
            <a:off x="771525" y="749301"/>
            <a:ext cx="3657600" cy="483900"/>
          </a:xfrm>
          <a:prstGeom prst="rect">
            <a:avLst/>
          </a:prstGeom>
          <a:noFill/>
          <a:ln>
            <a:noFill/>
          </a:ln>
        </p:spPr>
        <p:txBody>
          <a:bodyPr anchorCtr="0" anchor="b" bIns="0" lIns="0" spcFirstLastPara="1" rIns="0" wrap="square" tIns="0">
            <a:normAutofit/>
          </a:bodyPr>
          <a:lstStyle>
            <a:lvl1pPr lvl="0" marR="0" rtl="0" algn="l">
              <a:lnSpc>
                <a:spcPct val="90000"/>
              </a:lnSpc>
              <a:spcBef>
                <a:spcPts val="0"/>
              </a:spcBef>
              <a:spcAft>
                <a:spcPts val="0"/>
              </a:spcAft>
              <a:buClr>
                <a:schemeClr val="dk1"/>
              </a:buClr>
              <a:buSzPts val="3300"/>
              <a:buFont typeface="Arial"/>
              <a:buNone/>
              <a:defRPr b="1" i="0" sz="33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52" name="Google Shape;52;p13"/>
          <p:cNvSpPr txBox="1"/>
          <p:nvPr>
            <p:ph idx="1" type="body"/>
          </p:nvPr>
        </p:nvSpPr>
        <p:spPr>
          <a:xfrm>
            <a:off x="771525" y="1714502"/>
            <a:ext cx="3657600" cy="2676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cxnSp>
        <p:nvCxnSpPr>
          <p:cNvPr id="53" name="Google Shape;53;p13"/>
          <p:cNvCxnSpPr/>
          <p:nvPr/>
        </p:nvCxnSpPr>
        <p:spPr>
          <a:xfrm>
            <a:off x="774865" y="1402444"/>
            <a:ext cx="3654300" cy="0"/>
          </a:xfrm>
          <a:prstGeom prst="straightConnector1">
            <a:avLst/>
          </a:prstGeom>
          <a:noFill/>
          <a:ln cap="flat" cmpd="sng" w="76200">
            <a:solidFill>
              <a:schemeClr val="dk1"/>
            </a:solidFill>
            <a:prstDash val="solid"/>
            <a:miter lim="800000"/>
            <a:headEnd len="sm" w="sm" type="none"/>
            <a:tailEnd len="sm" w="sm" type="none"/>
          </a:ln>
        </p:spPr>
      </p:cxnSp>
      <p:sp>
        <p:nvSpPr>
          <p:cNvPr id="54" name="Google Shape;54;p13"/>
          <p:cNvSpPr/>
          <p:nvPr>
            <p:ph idx="2" type="pic"/>
          </p:nvPr>
        </p:nvSpPr>
        <p:spPr>
          <a:xfrm>
            <a:off x="5516118" y="742950"/>
            <a:ext cx="3627900" cy="3627900"/>
          </a:xfrm>
          <a:prstGeom prst="rect">
            <a:avLst/>
          </a:prstGeom>
          <a:noFill/>
          <a:ln>
            <a:noFill/>
          </a:ln>
        </p:spPr>
      </p:sp>
      <p:sp>
        <p:nvSpPr>
          <p:cNvPr id="55" name="Google Shape;55;p13"/>
          <p:cNvSpPr txBox="1"/>
          <p:nvPr>
            <p:ph idx="10" type="dt"/>
          </p:nvPr>
        </p:nvSpPr>
        <p:spPr>
          <a:xfrm>
            <a:off x="7373113" y="4719251"/>
            <a:ext cx="1142100" cy="137100"/>
          </a:xfrm>
          <a:prstGeom prst="rect">
            <a:avLst/>
          </a:prstGeom>
          <a:noFill/>
          <a:ln>
            <a:noFill/>
          </a:ln>
        </p:spPr>
        <p:txBody>
          <a:bodyPr anchorCtr="0" anchor="ctr" bIns="34275" lIns="0" spcFirstLastPara="1" rIns="0"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13"/>
          <p:cNvSpPr txBox="1"/>
          <p:nvPr>
            <p:ph idx="11" type="ftr"/>
          </p:nvPr>
        </p:nvSpPr>
        <p:spPr>
          <a:xfrm>
            <a:off x="6223635" y="4720590"/>
            <a:ext cx="1097100" cy="137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13"/>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86">
          <p15:clr>
            <a:srgbClr val="FBAE40"/>
          </p15:clr>
        </p15:guide>
        <p15:guide id="2" orient="horz" pos="864">
          <p15:clr>
            <a:srgbClr val="FBAE40"/>
          </p15:clr>
        </p15:guide>
        <p15:guide id="3" orient="horz" pos="10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bg>
      <p:bgPr>
        <a:solidFill>
          <a:schemeClr val="accent2"/>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771525" y="749301"/>
            <a:ext cx="5857800" cy="483900"/>
          </a:xfrm>
          <a:prstGeom prst="rect">
            <a:avLst/>
          </a:prstGeom>
          <a:noFill/>
          <a:ln>
            <a:noFill/>
          </a:ln>
        </p:spPr>
        <p:txBody>
          <a:bodyPr anchorCtr="0" anchor="b" bIns="0" lIns="0" spcFirstLastPara="1" rIns="0" wrap="square" tIns="0">
            <a:normAutofit/>
          </a:bodyPr>
          <a:lstStyle>
            <a:lvl1pPr lvl="0" marR="0" rtl="0" algn="l">
              <a:lnSpc>
                <a:spcPct val="90000"/>
              </a:lnSpc>
              <a:spcBef>
                <a:spcPts val="0"/>
              </a:spcBef>
              <a:spcAft>
                <a:spcPts val="0"/>
              </a:spcAft>
              <a:buClr>
                <a:schemeClr val="dk1"/>
              </a:buClr>
              <a:buSzPts val="3300"/>
              <a:buFont typeface="Arial"/>
              <a:buNone/>
              <a:defRPr b="1" i="0" sz="33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cxnSp>
        <p:nvCxnSpPr>
          <p:cNvPr id="60" name="Google Shape;60;p14"/>
          <p:cNvCxnSpPr/>
          <p:nvPr/>
        </p:nvCxnSpPr>
        <p:spPr>
          <a:xfrm>
            <a:off x="774865" y="1403454"/>
            <a:ext cx="7594200" cy="0"/>
          </a:xfrm>
          <a:prstGeom prst="straightConnector1">
            <a:avLst/>
          </a:prstGeom>
          <a:noFill/>
          <a:ln cap="flat" cmpd="sng" w="76200">
            <a:solidFill>
              <a:schemeClr val="dk1"/>
            </a:solidFill>
            <a:prstDash val="solid"/>
            <a:miter lim="800000"/>
            <a:headEnd len="sm" w="sm" type="none"/>
            <a:tailEnd len="sm" w="sm" type="none"/>
          </a:ln>
        </p:spPr>
      </p:cxnSp>
      <p:sp>
        <p:nvSpPr>
          <p:cNvPr id="61" name="Google Shape;61;p14"/>
          <p:cNvSpPr txBox="1"/>
          <p:nvPr>
            <p:ph idx="1" type="body"/>
          </p:nvPr>
        </p:nvSpPr>
        <p:spPr>
          <a:xfrm>
            <a:off x="706212" y="1746415"/>
            <a:ext cx="1714500" cy="683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2" name="Google Shape;62;p14"/>
          <p:cNvSpPr txBox="1"/>
          <p:nvPr>
            <p:ph idx="2" type="body"/>
          </p:nvPr>
        </p:nvSpPr>
        <p:spPr>
          <a:xfrm>
            <a:off x="4655004" y="1746415"/>
            <a:ext cx="1714500" cy="683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3" name="Google Shape;63;p14"/>
          <p:cNvSpPr txBox="1"/>
          <p:nvPr>
            <p:ph idx="3" type="body"/>
          </p:nvPr>
        </p:nvSpPr>
        <p:spPr>
          <a:xfrm>
            <a:off x="4655004" y="2502158"/>
            <a:ext cx="1714500" cy="18681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4" name="Google Shape;64;p14"/>
          <p:cNvSpPr txBox="1"/>
          <p:nvPr>
            <p:ph idx="4" type="body"/>
          </p:nvPr>
        </p:nvSpPr>
        <p:spPr>
          <a:xfrm>
            <a:off x="6629400" y="1746415"/>
            <a:ext cx="1714500" cy="683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5" name="Google Shape;65;p14"/>
          <p:cNvSpPr txBox="1"/>
          <p:nvPr>
            <p:ph idx="5" type="body"/>
          </p:nvPr>
        </p:nvSpPr>
        <p:spPr>
          <a:xfrm>
            <a:off x="6629400" y="2498273"/>
            <a:ext cx="1714500" cy="1849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6" name="Google Shape;66;p14"/>
          <p:cNvSpPr txBox="1"/>
          <p:nvPr>
            <p:ph idx="6" type="body"/>
          </p:nvPr>
        </p:nvSpPr>
        <p:spPr>
          <a:xfrm>
            <a:off x="2680608" y="1746415"/>
            <a:ext cx="1714500" cy="683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7" name="Google Shape;67;p14"/>
          <p:cNvSpPr txBox="1"/>
          <p:nvPr>
            <p:ph idx="7" type="body"/>
          </p:nvPr>
        </p:nvSpPr>
        <p:spPr>
          <a:xfrm>
            <a:off x="2668441" y="2498272"/>
            <a:ext cx="1714500" cy="1849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8" name="Google Shape;68;p14"/>
          <p:cNvSpPr txBox="1"/>
          <p:nvPr>
            <p:ph idx="8" type="body"/>
          </p:nvPr>
        </p:nvSpPr>
        <p:spPr>
          <a:xfrm>
            <a:off x="726283" y="2498272"/>
            <a:ext cx="1714500" cy="18501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9" name="Google Shape;69;p14"/>
          <p:cNvSpPr txBox="1"/>
          <p:nvPr>
            <p:ph idx="10" type="dt"/>
          </p:nvPr>
        </p:nvSpPr>
        <p:spPr>
          <a:xfrm>
            <a:off x="7373113" y="4719251"/>
            <a:ext cx="1142100" cy="137100"/>
          </a:xfrm>
          <a:prstGeom prst="rect">
            <a:avLst/>
          </a:prstGeom>
          <a:noFill/>
          <a:ln>
            <a:noFill/>
          </a:ln>
        </p:spPr>
        <p:txBody>
          <a:bodyPr anchorCtr="0" anchor="ctr" bIns="34275" lIns="0" spcFirstLastPara="1" rIns="0"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4"/>
          <p:cNvSpPr txBox="1"/>
          <p:nvPr>
            <p:ph idx="11" type="ftr"/>
          </p:nvPr>
        </p:nvSpPr>
        <p:spPr>
          <a:xfrm>
            <a:off x="6223635" y="4720590"/>
            <a:ext cx="1097100" cy="137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4"/>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86">
          <p15:clr>
            <a:srgbClr val="FBAE40"/>
          </p15:clr>
        </p15:guide>
        <p15:guide id="2" orient="horz" pos="864">
          <p15:clr>
            <a:srgbClr val="FBAE40"/>
          </p15:clr>
        </p15:guide>
        <p15:guide id="3" orient="horz" pos="1080">
          <p15:clr>
            <a:srgbClr val="FBAE40"/>
          </p15:clr>
        </p15:guide>
        <p15:guide id="4" pos="11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2" name="Shape 72"/>
        <p:cNvGrpSpPr/>
        <p:nvPr/>
      </p:nvGrpSpPr>
      <p:grpSpPr>
        <a:xfrm>
          <a:off x="0" y="0"/>
          <a:ext cx="0" cy="0"/>
          <a:chOff x="0" y="0"/>
          <a:chExt cx="0" cy="0"/>
        </a:xfrm>
      </p:grpSpPr>
      <p:sp>
        <p:nvSpPr>
          <p:cNvPr id="73" name="Google Shape;73;p15"/>
          <p:cNvSpPr/>
          <p:nvPr/>
        </p:nvSpPr>
        <p:spPr>
          <a:xfrm>
            <a:off x="0" y="-5127"/>
            <a:ext cx="8929800" cy="47244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74" name="Google Shape;74;p15"/>
          <p:cNvSpPr txBox="1"/>
          <p:nvPr>
            <p:ph idx="1" type="body"/>
          </p:nvPr>
        </p:nvSpPr>
        <p:spPr>
          <a:xfrm>
            <a:off x="771525" y="1714500"/>
            <a:ext cx="5857800" cy="21783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cxnSp>
        <p:nvCxnSpPr>
          <p:cNvPr id="75" name="Google Shape;75;p15"/>
          <p:cNvCxnSpPr/>
          <p:nvPr/>
        </p:nvCxnSpPr>
        <p:spPr>
          <a:xfrm>
            <a:off x="771524" y="866125"/>
            <a:ext cx="7594200" cy="0"/>
          </a:xfrm>
          <a:prstGeom prst="straightConnector1">
            <a:avLst/>
          </a:prstGeom>
          <a:noFill/>
          <a:ln cap="flat" cmpd="sng" w="76200">
            <a:solidFill>
              <a:schemeClr val="dk1"/>
            </a:solidFill>
            <a:prstDash val="solid"/>
            <a:miter lim="800000"/>
            <a:headEnd len="sm" w="sm" type="none"/>
            <a:tailEnd len="sm" w="sm" type="none"/>
          </a:ln>
        </p:spPr>
      </p:cxnSp>
      <p:sp>
        <p:nvSpPr>
          <p:cNvPr id="76" name="Google Shape;76;p15"/>
          <p:cNvSpPr txBox="1"/>
          <p:nvPr>
            <p:ph type="title"/>
          </p:nvPr>
        </p:nvSpPr>
        <p:spPr>
          <a:xfrm>
            <a:off x="771524" y="285750"/>
            <a:ext cx="5857800" cy="483900"/>
          </a:xfrm>
          <a:prstGeom prst="rect">
            <a:avLst/>
          </a:prstGeom>
          <a:noFill/>
          <a:ln>
            <a:noFill/>
          </a:ln>
        </p:spPr>
        <p:txBody>
          <a:bodyPr anchorCtr="0" anchor="b" bIns="0" lIns="0" spcFirstLastPara="1" rIns="0" wrap="square" tIns="0">
            <a:normAutofit/>
          </a:bodyPr>
          <a:lstStyle>
            <a:lvl1pPr lvl="0" marR="0" rtl="0" algn="l">
              <a:lnSpc>
                <a:spcPct val="90000"/>
              </a:lnSpc>
              <a:spcBef>
                <a:spcPts val="0"/>
              </a:spcBef>
              <a:spcAft>
                <a:spcPts val="0"/>
              </a:spcAft>
              <a:buClr>
                <a:schemeClr val="dk1"/>
              </a:buClr>
              <a:buSzPts val="3300"/>
              <a:buFont typeface="Arial"/>
              <a:buNone/>
              <a:defRPr b="1" i="0" sz="33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77" name="Google Shape;77;p15"/>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86">
          <p15:clr>
            <a:srgbClr val="FBAE40"/>
          </p15:clr>
        </p15:guide>
        <p15:guide id="2" orient="horz" pos="864">
          <p15:clr>
            <a:srgbClr val="FBAE40"/>
          </p15:clr>
        </p15:guide>
        <p15:guide id="3" orient="horz" pos="10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78" name="Shape 78"/>
        <p:cNvGrpSpPr/>
        <p:nvPr/>
      </p:nvGrpSpPr>
      <p:grpSpPr>
        <a:xfrm>
          <a:off x="0" y="0"/>
          <a:ext cx="0" cy="0"/>
          <a:chOff x="0" y="0"/>
          <a:chExt cx="0" cy="0"/>
        </a:xfrm>
      </p:grpSpPr>
      <p:cxnSp>
        <p:nvCxnSpPr>
          <p:cNvPr id="79" name="Google Shape;79;p16"/>
          <p:cNvCxnSpPr/>
          <p:nvPr/>
        </p:nvCxnSpPr>
        <p:spPr>
          <a:xfrm>
            <a:off x="774865" y="1405980"/>
            <a:ext cx="7594200" cy="0"/>
          </a:xfrm>
          <a:prstGeom prst="straightConnector1">
            <a:avLst/>
          </a:prstGeom>
          <a:noFill/>
          <a:ln cap="flat" cmpd="sng" w="76200">
            <a:solidFill>
              <a:schemeClr val="dk1"/>
            </a:solidFill>
            <a:prstDash val="solid"/>
            <a:miter lim="800000"/>
            <a:headEnd len="sm" w="sm" type="none"/>
            <a:tailEnd len="sm" w="sm" type="none"/>
          </a:ln>
        </p:spPr>
      </p:cxnSp>
      <p:sp>
        <p:nvSpPr>
          <p:cNvPr id="80" name="Google Shape;80;p16"/>
          <p:cNvSpPr txBox="1"/>
          <p:nvPr>
            <p:ph idx="1" type="body"/>
          </p:nvPr>
        </p:nvSpPr>
        <p:spPr>
          <a:xfrm>
            <a:off x="771525" y="3235078"/>
            <a:ext cx="1371600" cy="3009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81" name="Google Shape;81;p16"/>
          <p:cNvSpPr txBox="1"/>
          <p:nvPr>
            <p:ph idx="2" type="body"/>
          </p:nvPr>
        </p:nvSpPr>
        <p:spPr>
          <a:xfrm>
            <a:off x="771525" y="3564568"/>
            <a:ext cx="1371600" cy="4143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82" name="Google Shape;82;p16"/>
          <p:cNvSpPr txBox="1"/>
          <p:nvPr>
            <p:ph idx="3" type="body"/>
          </p:nvPr>
        </p:nvSpPr>
        <p:spPr>
          <a:xfrm>
            <a:off x="2838450" y="3249365"/>
            <a:ext cx="1371600" cy="3009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83" name="Google Shape;83;p16"/>
          <p:cNvSpPr txBox="1"/>
          <p:nvPr>
            <p:ph idx="4" type="body"/>
          </p:nvPr>
        </p:nvSpPr>
        <p:spPr>
          <a:xfrm>
            <a:off x="2838450" y="3564568"/>
            <a:ext cx="1371600" cy="4143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84" name="Google Shape;84;p16"/>
          <p:cNvSpPr txBox="1"/>
          <p:nvPr>
            <p:ph idx="5" type="body"/>
          </p:nvPr>
        </p:nvSpPr>
        <p:spPr>
          <a:xfrm>
            <a:off x="4898634" y="3235077"/>
            <a:ext cx="1371600" cy="3153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85" name="Google Shape;85;p16"/>
          <p:cNvSpPr txBox="1"/>
          <p:nvPr>
            <p:ph idx="6" type="body"/>
          </p:nvPr>
        </p:nvSpPr>
        <p:spPr>
          <a:xfrm>
            <a:off x="4898634" y="3564568"/>
            <a:ext cx="1371600" cy="4143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86" name="Google Shape;86;p16"/>
          <p:cNvSpPr txBox="1"/>
          <p:nvPr>
            <p:ph idx="7" type="body"/>
          </p:nvPr>
        </p:nvSpPr>
        <p:spPr>
          <a:xfrm>
            <a:off x="6972300" y="3249365"/>
            <a:ext cx="1371600" cy="3153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87" name="Google Shape;87;p16"/>
          <p:cNvSpPr txBox="1"/>
          <p:nvPr>
            <p:ph idx="8" type="body"/>
          </p:nvPr>
        </p:nvSpPr>
        <p:spPr>
          <a:xfrm>
            <a:off x="6972300" y="3564568"/>
            <a:ext cx="1371600" cy="4143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88" name="Google Shape;88;p16"/>
          <p:cNvSpPr/>
          <p:nvPr>
            <p:ph idx="9" type="pic"/>
          </p:nvPr>
        </p:nvSpPr>
        <p:spPr>
          <a:xfrm>
            <a:off x="771525" y="1731702"/>
            <a:ext cx="1371600" cy="1373700"/>
          </a:xfrm>
          <a:prstGeom prst="rect">
            <a:avLst/>
          </a:prstGeom>
          <a:noFill/>
          <a:ln>
            <a:noFill/>
          </a:ln>
        </p:spPr>
      </p:sp>
      <p:sp>
        <p:nvSpPr>
          <p:cNvPr id="89" name="Google Shape;89;p16"/>
          <p:cNvSpPr/>
          <p:nvPr>
            <p:ph idx="13" type="pic"/>
          </p:nvPr>
        </p:nvSpPr>
        <p:spPr>
          <a:xfrm>
            <a:off x="2838450" y="1731702"/>
            <a:ext cx="1371600" cy="1373700"/>
          </a:xfrm>
          <a:prstGeom prst="rect">
            <a:avLst/>
          </a:prstGeom>
          <a:noFill/>
          <a:ln>
            <a:noFill/>
          </a:ln>
        </p:spPr>
      </p:sp>
      <p:sp>
        <p:nvSpPr>
          <p:cNvPr id="90" name="Google Shape;90;p16"/>
          <p:cNvSpPr/>
          <p:nvPr>
            <p:ph idx="14" type="pic"/>
          </p:nvPr>
        </p:nvSpPr>
        <p:spPr>
          <a:xfrm>
            <a:off x="4905375" y="1731702"/>
            <a:ext cx="1371600" cy="1373700"/>
          </a:xfrm>
          <a:prstGeom prst="rect">
            <a:avLst/>
          </a:prstGeom>
          <a:noFill/>
          <a:ln>
            <a:noFill/>
          </a:ln>
        </p:spPr>
      </p:sp>
      <p:sp>
        <p:nvSpPr>
          <p:cNvPr id="91" name="Google Shape;91;p16"/>
          <p:cNvSpPr/>
          <p:nvPr>
            <p:ph idx="15" type="pic"/>
          </p:nvPr>
        </p:nvSpPr>
        <p:spPr>
          <a:xfrm>
            <a:off x="6972300" y="1735709"/>
            <a:ext cx="1371600" cy="1373700"/>
          </a:xfrm>
          <a:prstGeom prst="rect">
            <a:avLst/>
          </a:prstGeom>
          <a:noFill/>
          <a:ln>
            <a:noFill/>
          </a:ln>
        </p:spPr>
      </p:sp>
      <p:sp>
        <p:nvSpPr>
          <p:cNvPr id="92" name="Google Shape;92;p16"/>
          <p:cNvSpPr txBox="1"/>
          <p:nvPr>
            <p:ph type="title"/>
          </p:nvPr>
        </p:nvSpPr>
        <p:spPr>
          <a:xfrm>
            <a:off x="771525" y="749301"/>
            <a:ext cx="5857800" cy="483900"/>
          </a:xfrm>
          <a:prstGeom prst="rect">
            <a:avLst/>
          </a:prstGeom>
          <a:noFill/>
          <a:ln>
            <a:noFill/>
          </a:ln>
        </p:spPr>
        <p:txBody>
          <a:bodyPr anchorCtr="0" anchor="b" bIns="0" lIns="0" spcFirstLastPara="1" rIns="0" wrap="square" tIns="0">
            <a:normAutofit/>
          </a:bodyPr>
          <a:lstStyle>
            <a:lvl1pPr lvl="0" marR="0" rtl="0" algn="l">
              <a:lnSpc>
                <a:spcPct val="90000"/>
              </a:lnSpc>
              <a:spcBef>
                <a:spcPts val="0"/>
              </a:spcBef>
              <a:spcAft>
                <a:spcPts val="0"/>
              </a:spcAft>
              <a:buClr>
                <a:schemeClr val="dk1"/>
              </a:buClr>
              <a:buSzPts val="3300"/>
              <a:buFont typeface="Arial"/>
              <a:buNone/>
              <a:defRPr b="1" i="0" sz="33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93" name="Google Shape;93;p16"/>
          <p:cNvSpPr txBox="1"/>
          <p:nvPr>
            <p:ph idx="10" type="dt"/>
          </p:nvPr>
        </p:nvSpPr>
        <p:spPr>
          <a:xfrm>
            <a:off x="7373113" y="4719251"/>
            <a:ext cx="1142100" cy="137100"/>
          </a:xfrm>
          <a:prstGeom prst="rect">
            <a:avLst/>
          </a:prstGeom>
          <a:noFill/>
          <a:ln>
            <a:noFill/>
          </a:ln>
        </p:spPr>
        <p:txBody>
          <a:bodyPr anchorCtr="0" anchor="ctr" bIns="34275" lIns="0" spcFirstLastPara="1" rIns="0"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6"/>
          <p:cNvSpPr txBox="1"/>
          <p:nvPr>
            <p:ph idx="11" type="ftr"/>
          </p:nvPr>
        </p:nvSpPr>
        <p:spPr>
          <a:xfrm>
            <a:off x="6223635" y="4720590"/>
            <a:ext cx="1097100" cy="137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16"/>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86">
          <p15:clr>
            <a:srgbClr val="FBAE40"/>
          </p15:clr>
        </p15:guide>
        <p15:guide id="2" orient="horz" pos="864">
          <p15:clr>
            <a:srgbClr val="FBAE40"/>
          </p15:clr>
        </p15:guide>
        <p15:guide id="3" orient="horz" pos="1080">
          <p15:clr>
            <a:srgbClr val="FBAE40"/>
          </p15:clr>
        </p15:guide>
        <p15:guide id="4" orient="horz" pos="2304">
          <p15:clr>
            <a:srgbClr val="FBAE40"/>
          </p15:clr>
        </p15:guide>
        <p15:guide id="5" pos="4788">
          <p15:clr>
            <a:srgbClr val="FBAE40"/>
          </p15:clr>
        </p15:guide>
        <p15:guide id="6" orient="horz" pos="241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spTree>
      <p:nvGrpSpPr>
        <p:cNvPr id="96" name="Shape 96"/>
        <p:cNvGrpSpPr/>
        <p:nvPr/>
      </p:nvGrpSpPr>
      <p:grpSpPr>
        <a:xfrm>
          <a:off x="0" y="0"/>
          <a:ext cx="0" cy="0"/>
          <a:chOff x="0" y="0"/>
          <a:chExt cx="0" cy="0"/>
        </a:xfrm>
      </p:grpSpPr>
      <p:sp>
        <p:nvSpPr>
          <p:cNvPr id="97" name="Google Shape;97;p17"/>
          <p:cNvSpPr txBox="1"/>
          <p:nvPr>
            <p:ph idx="1" type="body"/>
          </p:nvPr>
        </p:nvSpPr>
        <p:spPr>
          <a:xfrm>
            <a:off x="777481" y="2283442"/>
            <a:ext cx="3651600" cy="1456500"/>
          </a:xfrm>
          <a:prstGeom prst="rect">
            <a:avLst/>
          </a:prstGeom>
          <a:noFill/>
          <a:ln>
            <a:noFill/>
          </a:ln>
        </p:spPr>
        <p:txBody>
          <a:bodyPr anchorCtr="0" anchor="t" bIns="0" lIns="0" spcFirstLastPara="1" rIns="0" wrap="square" tIns="0">
            <a:normAutofit/>
          </a:bodyPr>
          <a:lstStyle>
            <a:lvl1pPr indent="-317500" lvl="0" marL="457200" marR="0" rtl="0" algn="l">
              <a:lnSpc>
                <a:spcPct val="9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1pPr>
            <a:lvl2pPr indent="-304800" lvl="1" marL="914400" marR="0" rtl="0" algn="l">
              <a:lnSpc>
                <a:spcPct val="9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98" name="Google Shape;98;p17"/>
          <p:cNvSpPr txBox="1"/>
          <p:nvPr>
            <p:ph idx="2" type="body"/>
          </p:nvPr>
        </p:nvSpPr>
        <p:spPr>
          <a:xfrm>
            <a:off x="4714237" y="2283442"/>
            <a:ext cx="3651600" cy="1456500"/>
          </a:xfrm>
          <a:prstGeom prst="rect">
            <a:avLst/>
          </a:prstGeom>
          <a:noFill/>
          <a:ln>
            <a:noFill/>
          </a:ln>
        </p:spPr>
        <p:txBody>
          <a:bodyPr anchorCtr="0" anchor="t" bIns="0" lIns="0" spcFirstLastPara="1" rIns="0" wrap="square" tIns="0">
            <a:normAutofit/>
          </a:bodyPr>
          <a:lstStyle>
            <a:lvl1pPr indent="-317500" lvl="0" marL="457200" marR="0" rtl="0" algn="l">
              <a:lnSpc>
                <a:spcPct val="9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1pPr>
            <a:lvl2pPr indent="-304800" lvl="1" marL="914400" marR="0" rtl="0" algn="l">
              <a:lnSpc>
                <a:spcPct val="9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99" name="Google Shape;99;p17"/>
          <p:cNvSpPr txBox="1"/>
          <p:nvPr>
            <p:ph type="title"/>
          </p:nvPr>
        </p:nvSpPr>
        <p:spPr>
          <a:xfrm>
            <a:off x="771525" y="749301"/>
            <a:ext cx="5857800" cy="483900"/>
          </a:xfrm>
          <a:prstGeom prst="rect">
            <a:avLst/>
          </a:prstGeom>
          <a:noFill/>
          <a:ln>
            <a:noFill/>
          </a:ln>
        </p:spPr>
        <p:txBody>
          <a:bodyPr anchorCtr="0" anchor="b" bIns="0" lIns="0" spcFirstLastPara="1" rIns="0" wrap="square" tIns="0">
            <a:normAutofit/>
          </a:bodyPr>
          <a:lstStyle>
            <a:lvl1pPr lvl="0" marR="0" rtl="0" algn="l">
              <a:lnSpc>
                <a:spcPct val="90000"/>
              </a:lnSpc>
              <a:spcBef>
                <a:spcPts val="0"/>
              </a:spcBef>
              <a:spcAft>
                <a:spcPts val="0"/>
              </a:spcAft>
              <a:buClr>
                <a:schemeClr val="dk1"/>
              </a:buClr>
              <a:buSzPts val="3300"/>
              <a:buFont typeface="Arial"/>
              <a:buNone/>
              <a:defRPr b="1" i="0" sz="33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cxnSp>
        <p:nvCxnSpPr>
          <p:cNvPr id="100" name="Google Shape;100;p17"/>
          <p:cNvCxnSpPr/>
          <p:nvPr/>
        </p:nvCxnSpPr>
        <p:spPr>
          <a:xfrm>
            <a:off x="774865" y="1403454"/>
            <a:ext cx="7594200" cy="0"/>
          </a:xfrm>
          <a:prstGeom prst="straightConnector1">
            <a:avLst/>
          </a:prstGeom>
          <a:noFill/>
          <a:ln cap="flat" cmpd="sng" w="76200">
            <a:solidFill>
              <a:schemeClr val="dk1"/>
            </a:solidFill>
            <a:prstDash val="solid"/>
            <a:miter lim="800000"/>
            <a:headEnd len="sm" w="sm" type="none"/>
            <a:tailEnd len="sm" w="sm" type="none"/>
          </a:ln>
        </p:spPr>
      </p:cxnSp>
      <p:sp>
        <p:nvSpPr>
          <p:cNvPr id="101" name="Google Shape;101;p17"/>
          <p:cNvSpPr txBox="1"/>
          <p:nvPr>
            <p:ph idx="3" type="body"/>
          </p:nvPr>
        </p:nvSpPr>
        <p:spPr>
          <a:xfrm>
            <a:off x="706212" y="1746415"/>
            <a:ext cx="3723000" cy="483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102" name="Google Shape;102;p17"/>
          <p:cNvSpPr txBox="1"/>
          <p:nvPr>
            <p:ph idx="4" type="body"/>
          </p:nvPr>
        </p:nvSpPr>
        <p:spPr>
          <a:xfrm>
            <a:off x="4693649" y="1746415"/>
            <a:ext cx="3651600" cy="483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103" name="Google Shape;103;p17"/>
          <p:cNvSpPr txBox="1"/>
          <p:nvPr>
            <p:ph idx="10" type="dt"/>
          </p:nvPr>
        </p:nvSpPr>
        <p:spPr>
          <a:xfrm>
            <a:off x="7373113" y="4719251"/>
            <a:ext cx="1142100" cy="137100"/>
          </a:xfrm>
          <a:prstGeom prst="rect">
            <a:avLst/>
          </a:prstGeom>
          <a:noFill/>
          <a:ln>
            <a:noFill/>
          </a:ln>
        </p:spPr>
        <p:txBody>
          <a:bodyPr anchorCtr="0" anchor="ctr" bIns="34275" lIns="0" spcFirstLastPara="1" rIns="0"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17"/>
          <p:cNvSpPr txBox="1"/>
          <p:nvPr>
            <p:ph idx="11" type="ftr"/>
          </p:nvPr>
        </p:nvSpPr>
        <p:spPr>
          <a:xfrm>
            <a:off x="6223635" y="4720590"/>
            <a:ext cx="1097100" cy="137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7"/>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86">
          <p15:clr>
            <a:srgbClr val="FBAE40"/>
          </p15:clr>
        </p15:guide>
        <p15:guide id="2" orient="horz" pos="864">
          <p15:clr>
            <a:srgbClr val="FBAE40"/>
          </p15:clr>
        </p15:guide>
        <p15:guide id="3" orient="horz" pos="10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bg>
      <p:bgPr>
        <a:solidFill>
          <a:schemeClr val="accent1"/>
        </a:solidFill>
      </p:bgPr>
    </p:bg>
    <p:spTree>
      <p:nvGrpSpPr>
        <p:cNvPr id="106" name="Shape 106"/>
        <p:cNvGrpSpPr/>
        <p:nvPr/>
      </p:nvGrpSpPr>
      <p:grpSpPr>
        <a:xfrm>
          <a:off x="0" y="0"/>
          <a:ext cx="0" cy="0"/>
          <a:chOff x="0" y="0"/>
          <a:chExt cx="0" cy="0"/>
        </a:xfrm>
      </p:grpSpPr>
      <p:sp>
        <p:nvSpPr>
          <p:cNvPr id="107" name="Google Shape;107;p18"/>
          <p:cNvSpPr txBox="1"/>
          <p:nvPr>
            <p:ph type="title"/>
          </p:nvPr>
        </p:nvSpPr>
        <p:spPr>
          <a:xfrm>
            <a:off x="771525" y="749301"/>
            <a:ext cx="5857800" cy="483900"/>
          </a:xfrm>
          <a:prstGeom prst="rect">
            <a:avLst/>
          </a:prstGeom>
          <a:noFill/>
          <a:ln>
            <a:noFill/>
          </a:ln>
        </p:spPr>
        <p:txBody>
          <a:bodyPr anchorCtr="0" anchor="b" bIns="0" lIns="0" spcFirstLastPara="1" rIns="0" wrap="square" tIns="0">
            <a:normAutofit/>
          </a:bodyPr>
          <a:lstStyle>
            <a:lvl1pPr lvl="0" marR="0" rtl="0" algn="l">
              <a:lnSpc>
                <a:spcPct val="90000"/>
              </a:lnSpc>
              <a:spcBef>
                <a:spcPts val="0"/>
              </a:spcBef>
              <a:spcAft>
                <a:spcPts val="0"/>
              </a:spcAft>
              <a:buClr>
                <a:schemeClr val="dk1"/>
              </a:buClr>
              <a:buSzPts val="3300"/>
              <a:buFont typeface="Arial"/>
              <a:buNone/>
              <a:defRPr b="1" i="0" sz="33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cxnSp>
        <p:nvCxnSpPr>
          <p:cNvPr id="108" name="Google Shape;108;p18"/>
          <p:cNvCxnSpPr/>
          <p:nvPr/>
        </p:nvCxnSpPr>
        <p:spPr>
          <a:xfrm>
            <a:off x="774865" y="1403454"/>
            <a:ext cx="7594200" cy="0"/>
          </a:xfrm>
          <a:prstGeom prst="straightConnector1">
            <a:avLst/>
          </a:prstGeom>
          <a:noFill/>
          <a:ln cap="flat" cmpd="sng" w="76200">
            <a:solidFill>
              <a:schemeClr val="dk1"/>
            </a:solidFill>
            <a:prstDash val="solid"/>
            <a:miter lim="800000"/>
            <a:headEnd len="sm" w="sm" type="none"/>
            <a:tailEnd len="sm" w="sm" type="none"/>
          </a:ln>
        </p:spPr>
      </p:cxnSp>
      <p:sp>
        <p:nvSpPr>
          <p:cNvPr id="109" name="Google Shape;109;p18"/>
          <p:cNvSpPr txBox="1"/>
          <p:nvPr>
            <p:ph idx="1" type="body"/>
          </p:nvPr>
        </p:nvSpPr>
        <p:spPr>
          <a:xfrm>
            <a:off x="771525" y="1741442"/>
            <a:ext cx="3657600" cy="28695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110" name="Google Shape;110;p18"/>
          <p:cNvSpPr txBox="1"/>
          <p:nvPr>
            <p:ph idx="2" type="body"/>
          </p:nvPr>
        </p:nvSpPr>
        <p:spPr>
          <a:xfrm>
            <a:off x="4686300" y="1714500"/>
            <a:ext cx="3657600" cy="20598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111" name="Google Shape;111;p18"/>
          <p:cNvSpPr txBox="1"/>
          <p:nvPr>
            <p:ph idx="10" type="dt"/>
          </p:nvPr>
        </p:nvSpPr>
        <p:spPr>
          <a:xfrm>
            <a:off x="7373113" y="4719251"/>
            <a:ext cx="1142100" cy="137100"/>
          </a:xfrm>
          <a:prstGeom prst="rect">
            <a:avLst/>
          </a:prstGeom>
          <a:noFill/>
          <a:ln>
            <a:noFill/>
          </a:ln>
        </p:spPr>
        <p:txBody>
          <a:bodyPr anchorCtr="0" anchor="ctr" bIns="34275" lIns="0" spcFirstLastPara="1" rIns="0"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18"/>
          <p:cNvSpPr txBox="1"/>
          <p:nvPr>
            <p:ph idx="11" type="ftr"/>
          </p:nvPr>
        </p:nvSpPr>
        <p:spPr>
          <a:xfrm>
            <a:off x="6223635" y="4720590"/>
            <a:ext cx="1097100" cy="137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18"/>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86">
          <p15:clr>
            <a:srgbClr val="FBAE40"/>
          </p15:clr>
        </p15:guide>
        <p15:guide id="2" orient="horz" pos="864">
          <p15:clr>
            <a:srgbClr val="FBAE40"/>
          </p15:clr>
        </p15:guide>
        <p15:guide id="3" orient="horz" pos="10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p:cSld name="Thank you ">
    <p:spTree>
      <p:nvGrpSpPr>
        <p:cNvPr id="114" name="Shape 114"/>
        <p:cNvGrpSpPr/>
        <p:nvPr/>
      </p:nvGrpSpPr>
      <p:grpSpPr>
        <a:xfrm>
          <a:off x="0" y="0"/>
          <a:ext cx="0" cy="0"/>
          <a:chOff x="0" y="0"/>
          <a:chExt cx="0" cy="0"/>
        </a:xfrm>
      </p:grpSpPr>
      <p:sp>
        <p:nvSpPr>
          <p:cNvPr id="115" name="Google Shape;115;p19"/>
          <p:cNvSpPr txBox="1"/>
          <p:nvPr>
            <p:ph type="title"/>
          </p:nvPr>
        </p:nvSpPr>
        <p:spPr>
          <a:xfrm>
            <a:off x="4692830" y="749301"/>
            <a:ext cx="3657600" cy="483900"/>
          </a:xfrm>
          <a:prstGeom prst="rect">
            <a:avLst/>
          </a:prstGeom>
          <a:noFill/>
          <a:ln>
            <a:noFill/>
          </a:ln>
        </p:spPr>
        <p:txBody>
          <a:bodyPr anchorCtr="0" anchor="b" bIns="0" lIns="0" spcFirstLastPara="1" rIns="0" wrap="square" tIns="0">
            <a:normAutofit/>
          </a:bodyPr>
          <a:lstStyle>
            <a:lvl1pPr lvl="0" marR="0" rtl="0" algn="l">
              <a:lnSpc>
                <a:spcPct val="90000"/>
              </a:lnSpc>
              <a:spcBef>
                <a:spcPts val="0"/>
              </a:spcBef>
              <a:spcAft>
                <a:spcPts val="0"/>
              </a:spcAft>
              <a:buClr>
                <a:schemeClr val="dk1"/>
              </a:buClr>
              <a:buSzPts val="3300"/>
              <a:buFont typeface="Arial"/>
              <a:buNone/>
              <a:defRPr b="1" i="0" sz="33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116" name="Google Shape;116;p19"/>
          <p:cNvSpPr txBox="1"/>
          <p:nvPr>
            <p:ph idx="1" type="body"/>
          </p:nvPr>
        </p:nvSpPr>
        <p:spPr>
          <a:xfrm>
            <a:off x="4692830" y="1714502"/>
            <a:ext cx="3657600" cy="1749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8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cxnSp>
        <p:nvCxnSpPr>
          <p:cNvPr id="117" name="Google Shape;117;p19"/>
          <p:cNvCxnSpPr/>
          <p:nvPr/>
        </p:nvCxnSpPr>
        <p:spPr>
          <a:xfrm>
            <a:off x="4696170" y="1402444"/>
            <a:ext cx="3654300" cy="0"/>
          </a:xfrm>
          <a:prstGeom prst="straightConnector1">
            <a:avLst/>
          </a:prstGeom>
          <a:noFill/>
          <a:ln cap="flat" cmpd="sng" w="76200">
            <a:solidFill>
              <a:schemeClr val="dk1"/>
            </a:solidFill>
            <a:prstDash val="solid"/>
            <a:miter lim="800000"/>
            <a:headEnd len="sm" w="sm" type="none"/>
            <a:tailEnd len="sm" w="sm" type="none"/>
          </a:ln>
        </p:spPr>
      </p:cxnSp>
      <p:sp>
        <p:nvSpPr>
          <p:cNvPr id="118" name="Google Shape;118;p19"/>
          <p:cNvSpPr/>
          <p:nvPr>
            <p:ph idx="2" type="pic"/>
          </p:nvPr>
        </p:nvSpPr>
        <p:spPr>
          <a:xfrm>
            <a:off x="0" y="742950"/>
            <a:ext cx="3627900" cy="3627900"/>
          </a:xfrm>
          <a:prstGeom prst="rect">
            <a:avLst/>
          </a:prstGeom>
          <a:noFill/>
          <a:ln>
            <a:noFill/>
          </a:ln>
        </p:spPr>
      </p:sp>
      <p:sp>
        <p:nvSpPr>
          <p:cNvPr id="119" name="Google Shape;119;p19"/>
          <p:cNvSpPr txBox="1"/>
          <p:nvPr>
            <p:ph idx="3" type="body"/>
          </p:nvPr>
        </p:nvSpPr>
        <p:spPr>
          <a:xfrm>
            <a:off x="4692830" y="3494686"/>
            <a:ext cx="3657600" cy="407400"/>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2pPr>
            <a:lvl3pPr indent="-228600" lvl="2" marL="1371600" marR="0" rtl="0" algn="l">
              <a:lnSpc>
                <a:spcPct val="90000"/>
              </a:lnSpc>
              <a:spcBef>
                <a:spcPts val="1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indent="-228600" lvl="3" marL="1828800" marR="0" rtl="0" algn="l">
              <a:lnSpc>
                <a:spcPct val="90000"/>
              </a:lnSpc>
              <a:spcBef>
                <a:spcPts val="1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90000"/>
              </a:lnSpc>
              <a:spcBef>
                <a:spcPts val="1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12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1200"/>
              </a:spcBef>
              <a:spcAft>
                <a:spcPts val="120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120" name="Google Shape;120;p19"/>
          <p:cNvSpPr txBox="1"/>
          <p:nvPr>
            <p:ph idx="10" type="dt"/>
          </p:nvPr>
        </p:nvSpPr>
        <p:spPr>
          <a:xfrm>
            <a:off x="7373113" y="4719251"/>
            <a:ext cx="1142100" cy="137100"/>
          </a:xfrm>
          <a:prstGeom prst="rect">
            <a:avLst/>
          </a:prstGeom>
          <a:noFill/>
          <a:ln>
            <a:noFill/>
          </a:ln>
        </p:spPr>
        <p:txBody>
          <a:bodyPr anchorCtr="0" anchor="ctr" bIns="34275" lIns="0" spcFirstLastPara="1" rIns="0"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1" name="Google Shape;121;p19"/>
          <p:cNvSpPr txBox="1"/>
          <p:nvPr>
            <p:ph idx="11" type="ftr"/>
          </p:nvPr>
        </p:nvSpPr>
        <p:spPr>
          <a:xfrm>
            <a:off x="6223635" y="4720590"/>
            <a:ext cx="1097100" cy="137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19"/>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86">
          <p15:clr>
            <a:srgbClr val="FBAE40"/>
          </p15:clr>
        </p15:guide>
        <p15:guide id="2" orient="horz" pos="864">
          <p15:clr>
            <a:srgbClr val="FBAE40"/>
          </p15:clr>
        </p15:guide>
        <p15:guide id="3" orient="horz" pos="1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0"/>
          <p:cNvPicPr preferRelativeResize="0"/>
          <p:nvPr/>
        </p:nvPicPr>
        <p:blipFill>
          <a:blip r:embed="rId3">
            <a:alphaModFix amt="14000"/>
          </a:blip>
          <a:stretch>
            <a:fillRect/>
          </a:stretch>
        </p:blipFill>
        <p:spPr>
          <a:xfrm>
            <a:off x="0" y="0"/>
            <a:ext cx="9143998" cy="5143501"/>
          </a:xfrm>
          <a:prstGeom prst="rect">
            <a:avLst/>
          </a:prstGeom>
          <a:noFill/>
          <a:ln>
            <a:noFill/>
          </a:ln>
        </p:spPr>
      </p:pic>
      <p:sp>
        <p:nvSpPr>
          <p:cNvPr id="128" name="Google Shape;128;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500"/>
              <a:buFont typeface="Arial"/>
              <a:buNone/>
            </a:pPr>
            <a:r>
              <a:rPr lang="en" sz="4500"/>
              <a:t>Diabetes Prediction</a:t>
            </a:r>
            <a:endParaRPr sz="4500"/>
          </a:p>
          <a:p>
            <a:pPr indent="0" lvl="0" marL="0" rtl="0" algn="ctr">
              <a:spcBef>
                <a:spcPts val="0"/>
              </a:spcBef>
              <a:spcAft>
                <a:spcPts val="0"/>
              </a:spcAft>
              <a:buNone/>
            </a:pPr>
            <a:r>
              <a:t/>
            </a:r>
            <a:endParaRPr/>
          </a:p>
        </p:txBody>
      </p:sp>
      <p:sp>
        <p:nvSpPr>
          <p:cNvPr id="129" name="Google Shape;129;p20"/>
          <p:cNvSpPr txBox="1"/>
          <p:nvPr>
            <p:ph idx="1" type="subTitle"/>
          </p:nvPr>
        </p:nvSpPr>
        <p:spPr>
          <a:xfrm>
            <a:off x="311700" y="4205725"/>
            <a:ext cx="8520600" cy="792600"/>
          </a:xfrm>
          <a:prstGeom prst="rect">
            <a:avLst/>
          </a:prstGeom>
        </p:spPr>
        <p:txBody>
          <a:bodyPr anchorCtr="0" anchor="t" bIns="91425" lIns="91425" spcFirstLastPara="1" rIns="91425" wrap="square" tIns="91425">
            <a:noAutofit/>
          </a:bodyPr>
          <a:lstStyle/>
          <a:p>
            <a:pPr indent="-299720" lvl="0" marL="457200" rtl="0" algn="l">
              <a:lnSpc>
                <a:spcPct val="80000"/>
              </a:lnSpc>
              <a:spcBef>
                <a:spcPts val="1000"/>
              </a:spcBef>
              <a:spcAft>
                <a:spcPts val="0"/>
              </a:spcAft>
              <a:buClr>
                <a:schemeClr val="dk1"/>
              </a:buClr>
              <a:buSzPts val="1120"/>
              <a:buChar char="-"/>
            </a:pPr>
            <a:r>
              <a:rPr b="1" lang="en" sz="1120">
                <a:solidFill>
                  <a:schemeClr val="dk1"/>
                </a:solidFill>
              </a:rPr>
              <a:t>Balram Bhanu Iyengar</a:t>
            </a:r>
            <a:endParaRPr b="1" sz="1120">
              <a:solidFill>
                <a:schemeClr val="dk1"/>
              </a:solidFill>
            </a:endParaRPr>
          </a:p>
          <a:p>
            <a:pPr indent="-299720" lvl="0" marL="457200" rtl="0" algn="l">
              <a:lnSpc>
                <a:spcPct val="80000"/>
              </a:lnSpc>
              <a:spcBef>
                <a:spcPts val="0"/>
              </a:spcBef>
              <a:spcAft>
                <a:spcPts val="0"/>
              </a:spcAft>
              <a:buClr>
                <a:schemeClr val="dk1"/>
              </a:buClr>
              <a:buSzPts val="1120"/>
              <a:buChar char="-"/>
            </a:pPr>
            <a:r>
              <a:rPr b="1" lang="en" sz="1120">
                <a:solidFill>
                  <a:schemeClr val="dk1"/>
                </a:solidFill>
              </a:rPr>
              <a:t>Himaja Kondinollu Rajendra</a:t>
            </a:r>
            <a:endParaRPr b="1" sz="1120">
              <a:solidFill>
                <a:schemeClr val="dk1"/>
              </a:solidFill>
            </a:endParaRPr>
          </a:p>
          <a:p>
            <a:pPr indent="-299720" lvl="0" marL="457200" rtl="0" algn="l">
              <a:lnSpc>
                <a:spcPct val="80000"/>
              </a:lnSpc>
              <a:spcBef>
                <a:spcPts val="0"/>
              </a:spcBef>
              <a:spcAft>
                <a:spcPts val="0"/>
              </a:spcAft>
              <a:buClr>
                <a:schemeClr val="dk1"/>
              </a:buClr>
              <a:buSzPts val="1120"/>
              <a:buChar char="-"/>
            </a:pPr>
            <a:r>
              <a:rPr b="1" lang="en" sz="1120">
                <a:solidFill>
                  <a:schemeClr val="dk1"/>
                </a:solidFill>
              </a:rPr>
              <a:t>Prajwal Hemmakki Rathnakar</a:t>
            </a:r>
            <a:r>
              <a:rPr lang="en" sz="1120">
                <a:solidFill>
                  <a:schemeClr val="dk1"/>
                </a:solidFill>
              </a:rPr>
              <a:t> </a:t>
            </a:r>
            <a:endParaRPr sz="1120">
              <a:solidFill>
                <a:schemeClr val="dk1"/>
              </a:solidFill>
            </a:endParaRPr>
          </a:p>
          <a:p>
            <a:pPr indent="0" lvl="0" marL="0" rtl="0" algn="ctr">
              <a:lnSpc>
                <a:spcPct val="90000"/>
              </a:lnSpc>
              <a:spcBef>
                <a:spcPts val="0"/>
              </a:spcBef>
              <a:spcAft>
                <a:spcPts val="0"/>
              </a:spcAft>
              <a:buSzPts val="358"/>
              <a:buNone/>
            </a:pPr>
            <a:r>
              <a:t/>
            </a:r>
            <a:endParaRPr sz="151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771524" y="749301"/>
            <a:ext cx="8030753" cy="4839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300"/>
              <a:buFont typeface="Arial"/>
              <a:buNone/>
            </a:pPr>
            <a:r>
              <a:rPr lang="en" sz="3300"/>
              <a:t>Methods: Model Evaluation Criteria(2/2)</a:t>
            </a:r>
            <a:endParaRPr/>
          </a:p>
        </p:txBody>
      </p:sp>
      <p:sp>
        <p:nvSpPr>
          <p:cNvPr id="198" name="Google Shape;198;p29"/>
          <p:cNvSpPr txBox="1"/>
          <p:nvPr>
            <p:ph idx="12" type="sldNum"/>
          </p:nvPr>
        </p:nvSpPr>
        <p:spPr>
          <a:xfrm>
            <a:off x="8620125" y="4719251"/>
            <a:ext cx="309563" cy="13716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Clr>
                <a:srgbClr val="000000"/>
              </a:buClr>
              <a:buFont typeface="Arial"/>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99" name="Google Shape;199;p29"/>
          <p:cNvSpPr txBox="1"/>
          <p:nvPr/>
        </p:nvSpPr>
        <p:spPr>
          <a:xfrm>
            <a:off x="771524" y="1520072"/>
            <a:ext cx="7967100" cy="24813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Error Types and Prioritization</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False Positives: Predicting diabetes in healthy individuals, leading to unnecessary stress, financial burden, and potential harm.</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False Negatives: Failing to detect diabetes in individuals who show signs and complications, delaying crucial lifestyle changes and medical treatment.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Prioritization: Reducing False Positives is more important if minimizing losses and avoiding unnecessary stress is the primary goal.</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0"/>
          <p:cNvSpPr txBox="1"/>
          <p:nvPr>
            <p:ph type="title"/>
          </p:nvPr>
        </p:nvSpPr>
        <p:spPr>
          <a:xfrm>
            <a:off x="778595" y="897772"/>
            <a:ext cx="8956937" cy="4839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2900"/>
              <a:buFont typeface="Arial"/>
              <a:buNone/>
            </a:pPr>
            <a:r>
              <a:rPr lang="en" sz="2900"/>
              <a:t>Exploratory Data Analysis - Notable Results</a:t>
            </a:r>
            <a:endParaRPr/>
          </a:p>
        </p:txBody>
      </p:sp>
      <p:sp>
        <p:nvSpPr>
          <p:cNvPr id="205" name="Google Shape;205;p30"/>
          <p:cNvSpPr txBox="1"/>
          <p:nvPr>
            <p:ph idx="12" type="sldNum"/>
          </p:nvPr>
        </p:nvSpPr>
        <p:spPr>
          <a:xfrm>
            <a:off x="8620125" y="4719251"/>
            <a:ext cx="309563" cy="13716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Clr>
                <a:srgbClr val="000000"/>
              </a:buClr>
              <a:buFont typeface="Arial"/>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206" name="Google Shape;206;p30"/>
          <p:cNvSpPr txBox="1"/>
          <p:nvPr/>
        </p:nvSpPr>
        <p:spPr>
          <a:xfrm>
            <a:off x="930863" y="1706128"/>
            <a:ext cx="6012000" cy="24213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Key Observations: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High Blood Pressure (HighBP): 30% likelihood of diabetes diagnosis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History of Heart Disease/Heart Attack: 35% likelihood of diabetes diagnosis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Sex: Equal likelihood of diabetes diagnosis for males and females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High Cholesterol: 20% likelihood of diabetes diagnosis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Healthcare Access: Less than 20% likelihood of diabetes diagnosis (both with and without access)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Smoking: Greater than 20% likelihood of diabetes diagnosis</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idx="1" type="body"/>
          </p:nvPr>
        </p:nvSpPr>
        <p:spPr>
          <a:xfrm>
            <a:off x="302175" y="1527050"/>
            <a:ext cx="4679100" cy="1456500"/>
          </a:xfrm>
          <a:prstGeom prst="rect">
            <a:avLst/>
          </a:prstGeom>
          <a:noFill/>
          <a:ln>
            <a:noFill/>
          </a:ln>
        </p:spPr>
        <p:txBody>
          <a:bodyPr anchorCtr="0" anchor="t" bIns="0" lIns="0" spcFirstLastPara="1" rIns="0" wrap="square" tIns="0">
            <a:normAutofit/>
          </a:bodyPr>
          <a:lstStyle/>
          <a:p>
            <a:pPr indent="-317500" lvl="0" marL="457200" rtl="0" algn="l">
              <a:lnSpc>
                <a:spcPct val="90000"/>
              </a:lnSpc>
              <a:spcBef>
                <a:spcPts val="0"/>
              </a:spcBef>
              <a:spcAft>
                <a:spcPts val="0"/>
              </a:spcAft>
              <a:buSzPts val="1400"/>
              <a:buChar char="●"/>
            </a:pPr>
            <a:r>
              <a:rPr lang="en"/>
              <a:t>The model is giving 85% accuracy on train set as well as test set.</a:t>
            </a:r>
            <a:endParaRPr/>
          </a:p>
          <a:p>
            <a:pPr indent="-317500" lvl="0" marL="457200" rtl="0" algn="l">
              <a:lnSpc>
                <a:spcPct val="90000"/>
              </a:lnSpc>
              <a:spcBef>
                <a:spcPts val="0"/>
              </a:spcBef>
              <a:spcAft>
                <a:spcPts val="0"/>
              </a:spcAft>
              <a:buSzPts val="1400"/>
              <a:buChar char="●"/>
            </a:pPr>
            <a:r>
              <a:rPr lang="en"/>
              <a:t>Precision and recall on test set is 53% &amp; 18 % respectively</a:t>
            </a:r>
            <a:endParaRPr/>
          </a:p>
          <a:p>
            <a:pPr indent="-317500" lvl="0" marL="457200" rtl="0" algn="l">
              <a:lnSpc>
                <a:spcPct val="90000"/>
              </a:lnSpc>
              <a:spcBef>
                <a:spcPts val="0"/>
              </a:spcBef>
              <a:spcAft>
                <a:spcPts val="0"/>
              </a:spcAft>
              <a:buSzPts val="1400"/>
              <a:buChar char="●"/>
            </a:pPr>
            <a:r>
              <a:rPr lang="en"/>
              <a:t>Precision and recall is balanced at a threshold of ~0.38</a:t>
            </a:r>
            <a:endParaRPr/>
          </a:p>
        </p:txBody>
      </p:sp>
      <p:sp>
        <p:nvSpPr>
          <p:cNvPr id="212" name="Google Shape;212;p31"/>
          <p:cNvSpPr txBox="1"/>
          <p:nvPr>
            <p:ph type="title"/>
          </p:nvPr>
        </p:nvSpPr>
        <p:spPr>
          <a:xfrm>
            <a:off x="771525" y="749301"/>
            <a:ext cx="5857875" cy="483963"/>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Arial"/>
              <a:buNone/>
            </a:pPr>
            <a:r>
              <a:rPr lang="en"/>
              <a:t>Results – Logistic Regression</a:t>
            </a:r>
            <a:endParaRPr/>
          </a:p>
        </p:txBody>
      </p:sp>
      <p:sp>
        <p:nvSpPr>
          <p:cNvPr id="213" name="Google Shape;213;p31"/>
          <p:cNvSpPr txBox="1"/>
          <p:nvPr>
            <p:ph idx="12" type="sldNum"/>
          </p:nvPr>
        </p:nvSpPr>
        <p:spPr>
          <a:xfrm>
            <a:off x="8620125" y="4719251"/>
            <a:ext cx="309563" cy="13716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Clr>
                <a:srgbClr val="000000"/>
              </a:buClr>
              <a:buFont typeface="Arial"/>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214" name="Google Shape;214;p31"/>
          <p:cNvPicPr preferRelativeResize="0"/>
          <p:nvPr/>
        </p:nvPicPr>
        <p:blipFill rotWithShape="1">
          <a:blip r:embed="rId3">
            <a:alphaModFix/>
          </a:blip>
          <a:srcRect b="0" l="0" r="0" t="0"/>
          <a:stretch/>
        </p:blipFill>
        <p:spPr>
          <a:xfrm>
            <a:off x="5169044" y="2116350"/>
            <a:ext cx="3502274" cy="2950735"/>
          </a:xfrm>
          <a:prstGeom prst="rect">
            <a:avLst/>
          </a:prstGeom>
          <a:noFill/>
          <a:ln>
            <a:noFill/>
          </a:ln>
        </p:spPr>
      </p:pic>
      <p:pic>
        <p:nvPicPr>
          <p:cNvPr id="215" name="Google Shape;215;p31"/>
          <p:cNvPicPr preferRelativeResize="0"/>
          <p:nvPr/>
        </p:nvPicPr>
        <p:blipFill rotWithShape="1">
          <a:blip r:embed="rId4">
            <a:alphaModFix/>
          </a:blip>
          <a:srcRect b="0" l="0" r="0" t="0"/>
          <a:stretch/>
        </p:blipFill>
        <p:spPr>
          <a:xfrm>
            <a:off x="406225" y="2724175"/>
            <a:ext cx="4510351" cy="23428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771525" y="749301"/>
            <a:ext cx="3657600" cy="4839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1600"/>
              <a:buFont typeface="Arial"/>
              <a:buNone/>
            </a:pPr>
            <a:r>
              <a:rPr lang="en" sz="1600"/>
              <a:t>Results – K-NN (K-Nearest Neighbour)</a:t>
            </a:r>
            <a:endParaRPr/>
          </a:p>
        </p:txBody>
      </p:sp>
      <p:sp>
        <p:nvSpPr>
          <p:cNvPr id="221" name="Google Shape;221;p32"/>
          <p:cNvSpPr txBox="1"/>
          <p:nvPr>
            <p:ph idx="1" type="body"/>
          </p:nvPr>
        </p:nvSpPr>
        <p:spPr>
          <a:xfrm>
            <a:off x="771525" y="1714502"/>
            <a:ext cx="3657600" cy="2676522"/>
          </a:xfrm>
          <a:prstGeom prst="rect">
            <a:avLst/>
          </a:prstGeom>
          <a:noFill/>
          <a:ln>
            <a:noFill/>
          </a:ln>
        </p:spPr>
        <p:txBody>
          <a:bodyPr anchorCtr="0" anchor="t" bIns="0" lIns="0" spcFirstLastPara="1" rIns="0" wrap="square" tIns="0">
            <a:normAutofit/>
          </a:bodyPr>
          <a:lstStyle/>
          <a:p>
            <a:pPr indent="-317500" lvl="0" marL="457200" rtl="0" algn="l">
              <a:lnSpc>
                <a:spcPct val="90000"/>
              </a:lnSpc>
              <a:spcBef>
                <a:spcPts val="0"/>
              </a:spcBef>
              <a:spcAft>
                <a:spcPts val="0"/>
              </a:spcAft>
              <a:buSzPts val="1400"/>
              <a:buFont typeface="Noto Sans Symbols"/>
              <a:buChar char="●"/>
            </a:pPr>
            <a:r>
              <a:rPr lang="en"/>
              <a:t>The model is giving 83% accuracy on test set.</a:t>
            </a:r>
            <a:endParaRPr/>
          </a:p>
          <a:p>
            <a:pPr indent="-317500" lvl="0" marL="457200" rtl="0" algn="l">
              <a:lnSpc>
                <a:spcPct val="90000"/>
              </a:lnSpc>
              <a:spcBef>
                <a:spcPts val="0"/>
              </a:spcBef>
              <a:spcAft>
                <a:spcPts val="0"/>
              </a:spcAft>
              <a:buSzPts val="1400"/>
              <a:buFont typeface="Noto Sans Symbols"/>
              <a:buChar char="●"/>
            </a:pPr>
            <a:r>
              <a:rPr lang="en"/>
              <a:t>Precision for 0 (no diabetes) is 87%, 1 (pre diabetes) is 2%, and 2 (diabetes) is 42%</a:t>
            </a:r>
            <a:endParaRPr/>
          </a:p>
          <a:p>
            <a:pPr indent="-317500" lvl="0" marL="457200" rtl="0" algn="l">
              <a:lnSpc>
                <a:spcPct val="90000"/>
              </a:lnSpc>
              <a:spcBef>
                <a:spcPts val="0"/>
              </a:spcBef>
              <a:spcAft>
                <a:spcPts val="0"/>
              </a:spcAft>
              <a:buSzPts val="1400"/>
              <a:buFont typeface="Noto Sans Symbols"/>
              <a:buChar char="●"/>
            </a:pPr>
            <a:r>
              <a:rPr lang="en"/>
              <a:t>Recall for 0 (no diabetes) is 95%, 1 (pre diabetes) is 0, 2 (diabetes) is 23%</a:t>
            </a:r>
            <a:endParaRPr/>
          </a:p>
          <a:p>
            <a:pPr indent="0" lvl="0" marL="0" rtl="0" algn="l">
              <a:lnSpc>
                <a:spcPct val="100000"/>
              </a:lnSpc>
              <a:spcBef>
                <a:spcPts val="1200"/>
              </a:spcBef>
              <a:spcAft>
                <a:spcPts val="1200"/>
              </a:spcAft>
              <a:buClr>
                <a:schemeClr val="dk1"/>
              </a:buClr>
              <a:buSzPts val="1400"/>
              <a:buNone/>
            </a:pPr>
            <a:r>
              <a:t/>
            </a:r>
            <a:endParaRPr/>
          </a:p>
        </p:txBody>
      </p:sp>
      <p:sp>
        <p:nvSpPr>
          <p:cNvPr id="222" name="Google Shape;222;p32"/>
          <p:cNvSpPr txBox="1"/>
          <p:nvPr>
            <p:ph idx="10" type="dt"/>
          </p:nvPr>
        </p:nvSpPr>
        <p:spPr>
          <a:xfrm>
            <a:off x="7373113" y="4719251"/>
            <a:ext cx="1142237" cy="137160"/>
          </a:xfrm>
          <a:prstGeom prst="rect">
            <a:avLst/>
          </a:prstGeom>
          <a:noFill/>
          <a:ln>
            <a:noFill/>
          </a:ln>
        </p:spPr>
        <p:txBody>
          <a:bodyPr anchorCtr="0" anchor="ctr" bIns="34275" lIns="0" spcFirstLastPara="1" rIns="0" wrap="square" tIns="34275">
            <a:normAutofit lnSpcReduction="20000"/>
          </a:bodyPr>
          <a:lstStyle/>
          <a:p>
            <a:pPr indent="0" lvl="0" marL="0" rtl="0" algn="l">
              <a:lnSpc>
                <a:spcPct val="90000"/>
              </a:lnSpc>
              <a:spcBef>
                <a:spcPts val="0"/>
              </a:spcBef>
              <a:spcAft>
                <a:spcPts val="0"/>
              </a:spcAft>
              <a:buNone/>
            </a:pPr>
            <a:r>
              <a:rPr lang="en" sz="500"/>
              <a:t>September 3, 20XX </a:t>
            </a:r>
            <a:endParaRPr/>
          </a:p>
        </p:txBody>
      </p:sp>
      <p:sp>
        <p:nvSpPr>
          <p:cNvPr id="223" name="Google Shape;223;p32"/>
          <p:cNvSpPr txBox="1"/>
          <p:nvPr>
            <p:ph idx="11" type="ftr"/>
          </p:nvPr>
        </p:nvSpPr>
        <p:spPr>
          <a:xfrm>
            <a:off x="6223635" y="4720590"/>
            <a:ext cx="1097091" cy="137160"/>
          </a:xfrm>
          <a:prstGeom prst="rect">
            <a:avLst/>
          </a:prstGeom>
          <a:noFill/>
          <a:ln>
            <a:noFill/>
          </a:ln>
        </p:spPr>
        <p:txBody>
          <a:bodyPr anchorCtr="0" anchor="ctr" bIns="34275" lIns="68575" spcFirstLastPara="1" rIns="68575" wrap="square" tIns="34275">
            <a:normAutofit lnSpcReduction="20000"/>
          </a:bodyPr>
          <a:lstStyle/>
          <a:p>
            <a:pPr indent="0" lvl="0" marL="0" rtl="0" algn="l">
              <a:lnSpc>
                <a:spcPct val="90000"/>
              </a:lnSpc>
              <a:spcBef>
                <a:spcPts val="0"/>
              </a:spcBef>
              <a:spcAft>
                <a:spcPts val="0"/>
              </a:spcAft>
              <a:buNone/>
            </a:pPr>
            <a:r>
              <a:rPr lang="en" sz="500"/>
              <a:t>Annual Review</a:t>
            </a:r>
            <a:endParaRPr/>
          </a:p>
        </p:txBody>
      </p:sp>
      <p:sp>
        <p:nvSpPr>
          <p:cNvPr id="224" name="Google Shape;224;p32"/>
          <p:cNvSpPr txBox="1"/>
          <p:nvPr>
            <p:ph idx="12" type="sldNum"/>
          </p:nvPr>
        </p:nvSpPr>
        <p:spPr>
          <a:xfrm>
            <a:off x="8620125" y="4719251"/>
            <a:ext cx="309563" cy="13716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Clr>
                <a:srgbClr val="000000"/>
              </a:buClr>
              <a:buFont typeface="Arial"/>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225" name="Google Shape;225;p32"/>
          <p:cNvPicPr preferRelativeResize="0"/>
          <p:nvPr/>
        </p:nvPicPr>
        <p:blipFill rotWithShape="1">
          <a:blip r:embed="rId3">
            <a:alphaModFix/>
          </a:blip>
          <a:srcRect b="0" l="0" r="0" t="0"/>
          <a:stretch/>
        </p:blipFill>
        <p:spPr>
          <a:xfrm>
            <a:off x="4714876" y="1071545"/>
            <a:ext cx="3908039" cy="32815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33"/>
          <p:cNvSpPr txBox="1"/>
          <p:nvPr>
            <p:ph type="title"/>
          </p:nvPr>
        </p:nvSpPr>
        <p:spPr>
          <a:xfrm>
            <a:off x="778595" y="897773"/>
            <a:ext cx="8956800" cy="4839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2900"/>
              <a:buFont typeface="Arial"/>
              <a:buNone/>
            </a:pPr>
            <a:r>
              <a:rPr lang="en"/>
              <a:t>K-NN - Feature Importance </a:t>
            </a:r>
            <a:endParaRPr/>
          </a:p>
        </p:txBody>
      </p:sp>
      <p:sp>
        <p:nvSpPr>
          <p:cNvPr id="231" name="Google Shape;231;p33"/>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232" name="Google Shape;232;p33"/>
          <p:cNvPicPr preferRelativeResize="0"/>
          <p:nvPr/>
        </p:nvPicPr>
        <p:blipFill>
          <a:blip r:embed="rId3">
            <a:alphaModFix/>
          </a:blip>
          <a:stretch>
            <a:fillRect/>
          </a:stretch>
        </p:blipFill>
        <p:spPr>
          <a:xfrm>
            <a:off x="3800275" y="1506575"/>
            <a:ext cx="4552427" cy="3457024"/>
          </a:xfrm>
          <a:prstGeom prst="rect">
            <a:avLst/>
          </a:prstGeom>
          <a:noFill/>
          <a:ln>
            <a:noFill/>
          </a:ln>
        </p:spPr>
      </p:pic>
      <p:sp>
        <p:nvSpPr>
          <p:cNvPr id="233" name="Google Shape;233;p33"/>
          <p:cNvSpPr txBox="1"/>
          <p:nvPr>
            <p:ph idx="1" type="body"/>
          </p:nvPr>
        </p:nvSpPr>
        <p:spPr>
          <a:xfrm>
            <a:off x="340175" y="1714500"/>
            <a:ext cx="3372600" cy="3004800"/>
          </a:xfrm>
          <a:prstGeom prst="rect">
            <a:avLst/>
          </a:prstGeom>
          <a:noFill/>
          <a:ln>
            <a:noFill/>
          </a:ln>
        </p:spPr>
        <p:txBody>
          <a:bodyPr anchorCtr="0" anchor="t" bIns="0" lIns="0" spcFirstLastPara="1" rIns="0" wrap="square" tIns="0">
            <a:normAutofit/>
          </a:bodyPr>
          <a:lstStyle/>
          <a:p>
            <a:pPr indent="-317500" lvl="0" marL="457200" rtl="0" algn="l">
              <a:lnSpc>
                <a:spcPct val="100000"/>
              </a:lnSpc>
              <a:spcBef>
                <a:spcPts val="0"/>
              </a:spcBef>
              <a:spcAft>
                <a:spcPts val="0"/>
              </a:spcAft>
              <a:buClr>
                <a:srgbClr val="000000"/>
              </a:buClr>
              <a:buSzPts val="1400"/>
              <a:buChar char="●"/>
            </a:pPr>
            <a:r>
              <a:rPr b="0" lang="en">
                <a:solidFill>
                  <a:srgbClr val="000000"/>
                </a:solidFill>
              </a:rPr>
              <a:t>GenHlth, High_BP are the two biggest features of importance for this K-NN model</a:t>
            </a:r>
            <a:endParaRPr b="0">
              <a:solidFill>
                <a:srgbClr val="000000"/>
              </a:solidFill>
            </a:endParaRPr>
          </a:p>
          <a:p>
            <a:pPr indent="-317500" lvl="0" marL="457200" rtl="0" algn="l">
              <a:lnSpc>
                <a:spcPct val="100000"/>
              </a:lnSpc>
              <a:spcBef>
                <a:spcPts val="0"/>
              </a:spcBef>
              <a:spcAft>
                <a:spcPts val="0"/>
              </a:spcAft>
              <a:buClr>
                <a:srgbClr val="000000"/>
              </a:buClr>
              <a:buSzPts val="1400"/>
              <a:buChar char="●"/>
            </a:pPr>
            <a:r>
              <a:rPr b="0" lang="en">
                <a:solidFill>
                  <a:srgbClr val="000000"/>
                </a:solidFill>
              </a:rPr>
              <a:t>These features align much more with actual procedures to predict diabetes in real world.</a:t>
            </a:r>
            <a:endParaRPr b="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34"/>
          <p:cNvSpPr txBox="1"/>
          <p:nvPr>
            <p:ph type="title"/>
          </p:nvPr>
        </p:nvSpPr>
        <p:spPr>
          <a:xfrm>
            <a:off x="778595" y="897773"/>
            <a:ext cx="8956800" cy="4839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2900"/>
              <a:buFont typeface="Arial"/>
              <a:buNone/>
            </a:pPr>
            <a:r>
              <a:rPr lang="en"/>
              <a:t>Recommendation</a:t>
            </a:r>
            <a:endParaRPr/>
          </a:p>
        </p:txBody>
      </p:sp>
      <p:sp>
        <p:nvSpPr>
          <p:cNvPr id="239" name="Google Shape;239;p34"/>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240" name="Google Shape;240;p34"/>
          <p:cNvSpPr txBox="1"/>
          <p:nvPr>
            <p:ph idx="1" type="body"/>
          </p:nvPr>
        </p:nvSpPr>
        <p:spPr>
          <a:xfrm>
            <a:off x="340175" y="1714500"/>
            <a:ext cx="3372600" cy="3004800"/>
          </a:xfrm>
          <a:prstGeom prst="rect">
            <a:avLst/>
          </a:prstGeom>
          <a:noFill/>
          <a:ln>
            <a:noFill/>
          </a:ln>
        </p:spPr>
        <p:txBody>
          <a:bodyPr anchorCtr="0" anchor="t" bIns="0" lIns="0" spcFirstLastPara="1" rIns="0" wrap="square" tIns="0">
            <a:normAutofit/>
          </a:bodyPr>
          <a:lstStyle/>
          <a:p>
            <a:pPr indent="-301625" lvl="0" marL="457200" rtl="0" algn="l">
              <a:lnSpc>
                <a:spcPct val="115000"/>
              </a:lnSpc>
              <a:spcBef>
                <a:spcPts val="600"/>
              </a:spcBef>
              <a:spcAft>
                <a:spcPts val="0"/>
              </a:spcAft>
              <a:buSzPts val="1150"/>
              <a:buChar char="●"/>
            </a:pPr>
            <a:r>
              <a:rPr b="0" lang="en" sz="1150"/>
              <a:t>Implement the Logistic Regression model for diabetes prediction, prioritizing precision and accuracy.</a:t>
            </a:r>
            <a:endParaRPr b="0" sz="1150"/>
          </a:p>
          <a:p>
            <a:pPr indent="-301625" lvl="0" marL="457200" rtl="0" algn="l">
              <a:lnSpc>
                <a:spcPct val="115000"/>
              </a:lnSpc>
              <a:spcBef>
                <a:spcPts val="0"/>
              </a:spcBef>
              <a:spcAft>
                <a:spcPts val="0"/>
              </a:spcAft>
              <a:buSzPts val="1150"/>
              <a:buChar char="●"/>
            </a:pPr>
            <a:r>
              <a:rPr b="0" lang="en" sz="1150"/>
              <a:t>Optimize model parameters to reduce false positives and improve patient outcomes.</a:t>
            </a:r>
            <a:endParaRPr b="0" sz="1150"/>
          </a:p>
          <a:p>
            <a:pPr indent="-301625" lvl="0" marL="457200" rtl="0" algn="l">
              <a:lnSpc>
                <a:spcPct val="115000"/>
              </a:lnSpc>
              <a:spcBef>
                <a:spcPts val="0"/>
              </a:spcBef>
              <a:spcAft>
                <a:spcPts val="0"/>
              </a:spcAft>
              <a:buSzPts val="1150"/>
              <a:buChar char="●"/>
            </a:pPr>
            <a:r>
              <a:rPr b="0" lang="en" sz="1150"/>
              <a:t>Consider integrating the model into existing healthcare systems to enable early detection and treatment.</a:t>
            </a:r>
            <a:endParaRPr b="0" sz="1150"/>
          </a:p>
          <a:p>
            <a:pPr indent="-301625" lvl="0" marL="457200" rtl="0" algn="l">
              <a:lnSpc>
                <a:spcPct val="115000"/>
              </a:lnSpc>
              <a:spcBef>
                <a:spcPts val="0"/>
              </a:spcBef>
              <a:spcAft>
                <a:spcPts val="0"/>
              </a:spcAft>
              <a:buSzPts val="1150"/>
              <a:buChar char="●"/>
            </a:pPr>
            <a:r>
              <a:rPr b="0" lang="en" sz="1150"/>
              <a:t>The model can be used to identify high-risk individuals, enabling targeted interventions and prevention strategies.</a:t>
            </a:r>
            <a:endParaRPr b="0" sz="1150"/>
          </a:p>
        </p:txBody>
      </p:sp>
      <p:pic>
        <p:nvPicPr>
          <p:cNvPr id="241" name="Google Shape;241;p34"/>
          <p:cNvPicPr preferRelativeResize="0"/>
          <p:nvPr/>
        </p:nvPicPr>
        <p:blipFill>
          <a:blip r:embed="rId3">
            <a:alphaModFix/>
          </a:blip>
          <a:stretch>
            <a:fillRect/>
          </a:stretch>
        </p:blipFill>
        <p:spPr>
          <a:xfrm>
            <a:off x="3865175" y="1534072"/>
            <a:ext cx="5029356" cy="30327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35"/>
          <p:cNvSpPr txBox="1"/>
          <p:nvPr>
            <p:ph type="title"/>
          </p:nvPr>
        </p:nvSpPr>
        <p:spPr>
          <a:xfrm>
            <a:off x="771525" y="749301"/>
            <a:ext cx="5857875" cy="4839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300"/>
              <a:buFont typeface="Arial"/>
              <a:buNone/>
            </a:pPr>
            <a:r>
              <a:rPr lang="en"/>
              <a:t>Conclusion</a:t>
            </a:r>
            <a:endParaRPr/>
          </a:p>
        </p:txBody>
      </p:sp>
      <p:sp>
        <p:nvSpPr>
          <p:cNvPr id="247" name="Google Shape;247;p35"/>
          <p:cNvSpPr txBox="1"/>
          <p:nvPr>
            <p:ph idx="12" type="sldNum"/>
          </p:nvPr>
        </p:nvSpPr>
        <p:spPr>
          <a:xfrm>
            <a:off x="8620125" y="4719251"/>
            <a:ext cx="309563" cy="13716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248" name="Google Shape;248;p35"/>
          <p:cNvGraphicFramePr/>
          <p:nvPr/>
        </p:nvGraphicFramePr>
        <p:xfrm>
          <a:off x="444750" y="1809750"/>
          <a:ext cx="3000000" cy="3000000"/>
        </p:xfrm>
        <a:graphic>
          <a:graphicData uri="http://schemas.openxmlformats.org/drawingml/2006/table">
            <a:tbl>
              <a:tblPr>
                <a:noFill/>
                <a:tableStyleId>{C833F980-A92C-4225-BA96-3D92F83C3702}</a:tableStyleId>
              </a:tblPr>
              <a:tblGrid>
                <a:gridCol w="2085125"/>
                <a:gridCol w="2085125"/>
                <a:gridCol w="2085125"/>
                <a:gridCol w="2085125"/>
              </a:tblGrid>
              <a:tr h="345625">
                <a:tc>
                  <a:txBody>
                    <a:bodyPr/>
                    <a:lstStyle/>
                    <a:p>
                      <a:pPr indent="0" lvl="0" marL="0" rtl="0" algn="l">
                        <a:spcBef>
                          <a:spcPts val="0"/>
                        </a:spcBef>
                        <a:spcAft>
                          <a:spcPts val="0"/>
                        </a:spcAft>
                        <a:buNone/>
                      </a:pPr>
                      <a:r>
                        <a:rPr b="1" lang="en"/>
                        <a:t>Model</a:t>
                      </a:r>
                      <a:endParaRPr b="1"/>
                    </a:p>
                  </a:txBody>
                  <a:tcPr marT="91425" marB="91425" marR="91425" marL="91425"/>
                </a:tc>
                <a:tc>
                  <a:txBody>
                    <a:bodyPr/>
                    <a:lstStyle/>
                    <a:p>
                      <a:pPr indent="0" lvl="0" marL="0" rtl="0" algn="l">
                        <a:spcBef>
                          <a:spcPts val="0"/>
                        </a:spcBef>
                        <a:spcAft>
                          <a:spcPts val="0"/>
                        </a:spcAft>
                        <a:buNone/>
                      </a:pPr>
                      <a:r>
                        <a:rPr b="1" lang="en"/>
                        <a:t>Accuracy Score</a:t>
                      </a:r>
                      <a:endParaRPr b="1"/>
                    </a:p>
                  </a:txBody>
                  <a:tcPr marT="91425" marB="91425" marR="91425" marL="91425"/>
                </a:tc>
                <a:tc>
                  <a:txBody>
                    <a:bodyPr/>
                    <a:lstStyle/>
                    <a:p>
                      <a:pPr indent="0" lvl="0" marL="0" rtl="0" algn="l">
                        <a:spcBef>
                          <a:spcPts val="0"/>
                        </a:spcBef>
                        <a:spcAft>
                          <a:spcPts val="0"/>
                        </a:spcAft>
                        <a:buNone/>
                      </a:pPr>
                      <a:r>
                        <a:rPr b="1" lang="en"/>
                        <a:t>Precision Score</a:t>
                      </a:r>
                      <a:endParaRPr b="1"/>
                    </a:p>
                  </a:txBody>
                  <a:tcPr marT="91425" marB="91425" marR="91425" marL="91425"/>
                </a:tc>
                <a:tc>
                  <a:txBody>
                    <a:bodyPr/>
                    <a:lstStyle/>
                    <a:p>
                      <a:pPr indent="0" lvl="0" marL="0" rtl="0" algn="l">
                        <a:spcBef>
                          <a:spcPts val="0"/>
                        </a:spcBef>
                        <a:spcAft>
                          <a:spcPts val="0"/>
                        </a:spcAft>
                        <a:buNone/>
                      </a:pPr>
                      <a:r>
                        <a:rPr b="1" lang="en"/>
                        <a:t>Recall Score</a:t>
                      </a:r>
                      <a:endParaRPr b="1"/>
                    </a:p>
                  </a:txBody>
                  <a:tcPr marT="91425" marB="91425" marR="91425" marL="91425"/>
                </a:tc>
              </a:tr>
              <a:tr h="663550">
                <a:tc>
                  <a:txBody>
                    <a:bodyPr/>
                    <a:lstStyle/>
                    <a:p>
                      <a:pPr indent="0" lvl="0" marL="0" rtl="0" algn="l">
                        <a:spcBef>
                          <a:spcPts val="0"/>
                        </a:spcBef>
                        <a:spcAft>
                          <a:spcPts val="0"/>
                        </a:spcAft>
                        <a:buNone/>
                      </a:pPr>
                      <a:r>
                        <a:rPr lang="en"/>
                        <a:t>Logistics Regression </a:t>
                      </a:r>
                      <a:endParaRPr/>
                    </a:p>
                  </a:txBody>
                  <a:tcPr marT="91425" marB="91425" marR="91425" marL="91425"/>
                </a:tc>
                <a:tc>
                  <a:txBody>
                    <a:bodyPr/>
                    <a:lstStyle/>
                    <a:p>
                      <a:pPr indent="0" lvl="0" marL="0" rtl="0" algn="l">
                        <a:spcBef>
                          <a:spcPts val="0"/>
                        </a:spcBef>
                        <a:spcAft>
                          <a:spcPts val="0"/>
                        </a:spcAft>
                        <a:buNone/>
                      </a:pPr>
                      <a:r>
                        <a:rPr lang="en"/>
                        <a:t>85%</a:t>
                      </a:r>
                      <a:endParaRPr/>
                    </a:p>
                  </a:txBody>
                  <a:tcPr marT="91425" marB="91425" marR="91425" marL="91425"/>
                </a:tc>
                <a:tc>
                  <a:txBody>
                    <a:bodyPr/>
                    <a:lstStyle/>
                    <a:p>
                      <a:pPr indent="0" lvl="0" marL="0" rtl="0" algn="l">
                        <a:spcBef>
                          <a:spcPts val="0"/>
                        </a:spcBef>
                        <a:spcAft>
                          <a:spcPts val="0"/>
                        </a:spcAft>
                        <a:buNone/>
                      </a:pPr>
                      <a:r>
                        <a:rPr lang="en"/>
                        <a:t>0-86%</a:t>
                      </a:r>
                      <a:endParaRPr/>
                    </a:p>
                    <a:p>
                      <a:pPr indent="0" lvl="0" marL="0" rtl="0" algn="l">
                        <a:spcBef>
                          <a:spcPts val="0"/>
                        </a:spcBef>
                        <a:spcAft>
                          <a:spcPts val="0"/>
                        </a:spcAft>
                        <a:buNone/>
                      </a:pPr>
                      <a:r>
                        <a:rPr lang="en"/>
                        <a:t>1-0%</a:t>
                      </a:r>
                      <a:endParaRPr/>
                    </a:p>
                    <a:p>
                      <a:pPr indent="0" lvl="0" marL="0" rtl="0" algn="l">
                        <a:spcBef>
                          <a:spcPts val="0"/>
                        </a:spcBef>
                        <a:spcAft>
                          <a:spcPts val="0"/>
                        </a:spcAft>
                        <a:buNone/>
                      </a:pPr>
                      <a:r>
                        <a:rPr lang="en"/>
                        <a:t>2-53%</a:t>
                      </a:r>
                      <a:endParaRPr/>
                    </a:p>
                  </a:txBody>
                  <a:tcPr marT="91425" marB="91425" marR="91425" marL="91425"/>
                </a:tc>
                <a:tc>
                  <a:txBody>
                    <a:bodyPr/>
                    <a:lstStyle/>
                    <a:p>
                      <a:pPr indent="0" lvl="0" marL="0" rtl="0" algn="l">
                        <a:spcBef>
                          <a:spcPts val="0"/>
                        </a:spcBef>
                        <a:spcAft>
                          <a:spcPts val="0"/>
                        </a:spcAft>
                        <a:buNone/>
                      </a:pPr>
                      <a:r>
                        <a:rPr lang="en"/>
                        <a:t>0-98%</a:t>
                      </a:r>
                      <a:endParaRPr/>
                    </a:p>
                    <a:p>
                      <a:pPr indent="0" lvl="0" marL="0" rtl="0" algn="l">
                        <a:spcBef>
                          <a:spcPts val="0"/>
                        </a:spcBef>
                        <a:spcAft>
                          <a:spcPts val="0"/>
                        </a:spcAft>
                        <a:buNone/>
                      </a:pPr>
                      <a:r>
                        <a:rPr lang="en"/>
                        <a:t>1-0%</a:t>
                      </a:r>
                      <a:endParaRPr/>
                    </a:p>
                    <a:p>
                      <a:pPr indent="0" lvl="0" marL="0" rtl="0" algn="l">
                        <a:spcBef>
                          <a:spcPts val="0"/>
                        </a:spcBef>
                        <a:spcAft>
                          <a:spcPts val="0"/>
                        </a:spcAft>
                        <a:buNone/>
                      </a:pPr>
                      <a:r>
                        <a:rPr lang="en"/>
                        <a:t>2-18%</a:t>
                      </a:r>
                      <a:endParaRPr/>
                    </a:p>
                  </a:txBody>
                  <a:tcPr marT="91425" marB="91425" marR="91425" marL="91425"/>
                </a:tc>
              </a:tr>
              <a:tr h="663550">
                <a:tc>
                  <a:txBody>
                    <a:bodyPr/>
                    <a:lstStyle/>
                    <a:p>
                      <a:pPr indent="0" lvl="0" marL="0" rtl="0" algn="l">
                        <a:spcBef>
                          <a:spcPts val="0"/>
                        </a:spcBef>
                        <a:spcAft>
                          <a:spcPts val="0"/>
                        </a:spcAft>
                        <a:buNone/>
                      </a:pPr>
                      <a:r>
                        <a:rPr lang="en"/>
                        <a:t>K-NN</a:t>
                      </a:r>
                      <a:endParaRPr/>
                    </a:p>
                  </a:txBody>
                  <a:tcPr marT="91425" marB="91425" marR="91425" marL="91425"/>
                </a:tc>
                <a:tc>
                  <a:txBody>
                    <a:bodyPr/>
                    <a:lstStyle/>
                    <a:p>
                      <a:pPr indent="0" lvl="0" marL="0" rtl="0" algn="l">
                        <a:spcBef>
                          <a:spcPts val="0"/>
                        </a:spcBef>
                        <a:spcAft>
                          <a:spcPts val="0"/>
                        </a:spcAft>
                        <a:buNone/>
                      </a:pPr>
                      <a:r>
                        <a:rPr lang="en"/>
                        <a:t>83%</a:t>
                      </a:r>
                      <a:endParaRPr/>
                    </a:p>
                  </a:txBody>
                  <a:tcPr marT="91425" marB="91425" marR="91425" marL="91425"/>
                </a:tc>
                <a:tc>
                  <a:txBody>
                    <a:bodyPr/>
                    <a:lstStyle/>
                    <a:p>
                      <a:pPr indent="0" lvl="0" marL="0" rtl="0" algn="l">
                        <a:spcBef>
                          <a:spcPts val="0"/>
                        </a:spcBef>
                        <a:spcAft>
                          <a:spcPts val="0"/>
                        </a:spcAft>
                        <a:buNone/>
                      </a:pPr>
                      <a:r>
                        <a:rPr lang="en"/>
                        <a:t>0-87%</a:t>
                      </a:r>
                      <a:endParaRPr/>
                    </a:p>
                    <a:p>
                      <a:pPr indent="0" lvl="0" marL="0" rtl="0" algn="l">
                        <a:spcBef>
                          <a:spcPts val="0"/>
                        </a:spcBef>
                        <a:spcAft>
                          <a:spcPts val="0"/>
                        </a:spcAft>
                        <a:buNone/>
                      </a:pPr>
                      <a:r>
                        <a:rPr lang="en"/>
                        <a:t>1-2%</a:t>
                      </a:r>
                      <a:endParaRPr/>
                    </a:p>
                    <a:p>
                      <a:pPr indent="0" lvl="0" marL="0" rtl="0" algn="l">
                        <a:spcBef>
                          <a:spcPts val="0"/>
                        </a:spcBef>
                        <a:spcAft>
                          <a:spcPts val="0"/>
                        </a:spcAft>
                        <a:buNone/>
                      </a:pPr>
                      <a:r>
                        <a:rPr lang="en"/>
                        <a:t>2-42%</a:t>
                      </a:r>
                      <a:endParaRPr/>
                    </a:p>
                  </a:txBody>
                  <a:tcPr marT="91425" marB="91425" marR="91425" marL="91425"/>
                </a:tc>
                <a:tc>
                  <a:txBody>
                    <a:bodyPr/>
                    <a:lstStyle/>
                    <a:p>
                      <a:pPr indent="0" lvl="0" marL="0" rtl="0" algn="l">
                        <a:spcBef>
                          <a:spcPts val="0"/>
                        </a:spcBef>
                        <a:spcAft>
                          <a:spcPts val="0"/>
                        </a:spcAft>
                        <a:buNone/>
                      </a:pPr>
                      <a:r>
                        <a:rPr lang="en"/>
                        <a:t>0-95%</a:t>
                      </a:r>
                      <a:endParaRPr/>
                    </a:p>
                    <a:p>
                      <a:pPr indent="0" lvl="0" marL="0" rtl="0" algn="l">
                        <a:spcBef>
                          <a:spcPts val="0"/>
                        </a:spcBef>
                        <a:spcAft>
                          <a:spcPts val="0"/>
                        </a:spcAft>
                        <a:buNone/>
                      </a:pPr>
                      <a:r>
                        <a:rPr lang="en"/>
                        <a:t>1-0%</a:t>
                      </a:r>
                      <a:endParaRPr/>
                    </a:p>
                    <a:p>
                      <a:pPr indent="0" lvl="0" marL="0" rtl="0" algn="l">
                        <a:spcBef>
                          <a:spcPts val="0"/>
                        </a:spcBef>
                        <a:spcAft>
                          <a:spcPts val="0"/>
                        </a:spcAft>
                        <a:buNone/>
                      </a:pPr>
                      <a:r>
                        <a:rPr lang="en"/>
                        <a:t>2-23%</a:t>
                      </a:r>
                      <a:endParaRPr/>
                    </a:p>
                  </a:txBody>
                  <a:tcPr marT="91425" marB="91425" marR="91425" marL="91425"/>
                </a:tc>
              </a:tr>
              <a:tr h="345625">
                <a:tc>
                  <a:txBody>
                    <a:bodyPr/>
                    <a:lstStyle/>
                    <a:p>
                      <a:pPr indent="0" lvl="0" marL="0" rtl="0" algn="l">
                        <a:spcBef>
                          <a:spcPts val="0"/>
                        </a:spcBef>
                        <a:spcAft>
                          <a:spcPts val="0"/>
                        </a:spcAft>
                        <a:buNone/>
                      </a:pPr>
                      <a:r>
                        <a:rPr lang="en"/>
                        <a:t>Better Model</a:t>
                      </a:r>
                      <a:endParaRPr/>
                    </a:p>
                  </a:txBody>
                  <a:tcPr marT="91425" marB="91425" marR="91425" marL="91425"/>
                </a:tc>
                <a:tc>
                  <a:txBody>
                    <a:bodyPr/>
                    <a:lstStyle/>
                    <a:p>
                      <a:pPr indent="0" lvl="0" marL="0" rtl="0" algn="l">
                        <a:spcBef>
                          <a:spcPts val="0"/>
                        </a:spcBef>
                        <a:spcAft>
                          <a:spcPts val="0"/>
                        </a:spcAft>
                        <a:buNone/>
                      </a:pPr>
                      <a:r>
                        <a:rPr lang="en"/>
                        <a:t>Logistic Regression</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Logistic Regression</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Logistic Regression</a:t>
                      </a:r>
                      <a:endParaRPr/>
                    </a:p>
                  </a:txBody>
                  <a:tcPr marT="91425" marB="91425" marR="91425" marL="91425"/>
                </a:tc>
              </a:tr>
            </a:tbl>
          </a:graphicData>
        </a:graphic>
      </p:graphicFrame>
      <p:sp>
        <p:nvSpPr>
          <p:cNvPr id="249" name="Google Shape;249;p35"/>
          <p:cNvSpPr txBox="1"/>
          <p:nvPr>
            <p:ph idx="1" type="body"/>
          </p:nvPr>
        </p:nvSpPr>
        <p:spPr>
          <a:xfrm>
            <a:off x="444750" y="4373725"/>
            <a:ext cx="8340600" cy="7317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1200"/>
              </a:spcAft>
              <a:buClr>
                <a:schemeClr val="dk1"/>
              </a:buClr>
              <a:buSzPts val="1400"/>
              <a:buNone/>
            </a:pPr>
            <a:r>
              <a:rPr lang="en"/>
              <a:t>Logistic Regression is performing better for most parameters. Health Industry can use logistic regression model to predict and detect diabetes.</a:t>
            </a:r>
            <a:endParaRPr/>
          </a:p>
        </p:txBody>
      </p:sp>
      <p:sp>
        <p:nvSpPr>
          <p:cNvPr id="250" name="Google Shape;250;p35"/>
          <p:cNvSpPr txBox="1"/>
          <p:nvPr>
            <p:ph idx="1" type="body"/>
          </p:nvPr>
        </p:nvSpPr>
        <p:spPr>
          <a:xfrm>
            <a:off x="444750" y="1521450"/>
            <a:ext cx="8340600" cy="288300"/>
          </a:xfrm>
          <a:prstGeom prst="rect">
            <a:avLst/>
          </a:prstGeom>
          <a:noFill/>
          <a:ln>
            <a:noFill/>
          </a:ln>
        </p:spPr>
        <p:txBody>
          <a:bodyPr anchorCtr="0" anchor="t" bIns="0" lIns="0" spcFirstLastPara="1" rIns="0" wrap="square" tIns="0">
            <a:normAutofit/>
          </a:bodyPr>
          <a:lstStyle/>
          <a:p>
            <a:pPr indent="0" lvl="0" marL="457200" rtl="0" algn="l">
              <a:lnSpc>
                <a:spcPct val="100000"/>
              </a:lnSpc>
              <a:spcBef>
                <a:spcPts val="0"/>
              </a:spcBef>
              <a:spcAft>
                <a:spcPts val="1200"/>
              </a:spcAft>
              <a:buClr>
                <a:schemeClr val="dk1"/>
              </a:buClr>
              <a:buSzPts val="1400"/>
              <a:buNone/>
            </a:pPr>
            <a:r>
              <a:rPr lang="en" sz="1100"/>
              <a:t>Below table shows comparison between the two models</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6"/>
          <p:cNvSpPr txBox="1"/>
          <p:nvPr>
            <p:ph type="title"/>
          </p:nvPr>
        </p:nvSpPr>
        <p:spPr>
          <a:xfrm>
            <a:off x="771525" y="749301"/>
            <a:ext cx="5857800" cy="4839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300"/>
              <a:buFont typeface="Arial"/>
              <a:buNone/>
            </a:pPr>
            <a:r>
              <a:rPr lang="en"/>
              <a:t>Thank you</a:t>
            </a:r>
            <a:endParaRPr/>
          </a:p>
        </p:txBody>
      </p:sp>
      <p:sp>
        <p:nvSpPr>
          <p:cNvPr id="256" name="Google Shape;256;p36"/>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21"/>
          <p:cNvSpPr txBox="1"/>
          <p:nvPr>
            <p:ph type="title"/>
          </p:nvPr>
        </p:nvSpPr>
        <p:spPr>
          <a:xfrm>
            <a:off x="771525" y="749301"/>
            <a:ext cx="5857800" cy="483900"/>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dk1"/>
              </a:buClr>
              <a:buSzPts val="1100"/>
              <a:buFont typeface="Arial"/>
              <a:buNone/>
            </a:pPr>
            <a:r>
              <a:rPr lang="en"/>
              <a:t>Agenda</a:t>
            </a:r>
            <a:endParaRPr/>
          </a:p>
        </p:txBody>
      </p:sp>
      <p:sp>
        <p:nvSpPr>
          <p:cNvPr id="135" name="Google Shape;135;p21"/>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None/>
            </a:pPr>
            <a:fld id="{00000000-1234-1234-1234-123412341234}" type="slidenum">
              <a:rPr lang="en"/>
              <a:t>‹#›</a:t>
            </a:fld>
            <a:endParaRPr/>
          </a:p>
        </p:txBody>
      </p:sp>
      <p:sp>
        <p:nvSpPr>
          <p:cNvPr id="136" name="Google Shape;136;p21"/>
          <p:cNvSpPr txBox="1"/>
          <p:nvPr/>
        </p:nvSpPr>
        <p:spPr>
          <a:xfrm>
            <a:off x="2047315" y="1946462"/>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37" name="Google Shape;137;p21"/>
          <p:cNvSpPr txBox="1"/>
          <p:nvPr/>
        </p:nvSpPr>
        <p:spPr>
          <a:xfrm>
            <a:off x="706990" y="1498921"/>
            <a:ext cx="6158700" cy="3740700"/>
          </a:xfrm>
          <a:prstGeom prst="rect">
            <a:avLst/>
          </a:prstGeom>
          <a:noFill/>
          <a:ln>
            <a:noFill/>
          </a:ln>
        </p:spPr>
        <p:txBody>
          <a:bodyPr anchorCtr="0" anchor="t" bIns="34275" lIns="68575" spcFirstLastPara="1" rIns="68575" wrap="square" tIns="34275">
            <a:spAutoFit/>
          </a:bodyPr>
          <a:lstStyle/>
          <a:p>
            <a:pPr indent="-368300" lvl="0" marL="381000" rtl="0" algn="l">
              <a:lnSpc>
                <a:spcPct val="90000"/>
              </a:lnSpc>
              <a:spcBef>
                <a:spcPts val="0"/>
              </a:spcBef>
              <a:spcAft>
                <a:spcPts val="0"/>
              </a:spcAft>
              <a:buClr>
                <a:schemeClr val="dk1"/>
              </a:buClr>
              <a:buSzPts val="1400"/>
              <a:buAutoNum type="arabicPeriod"/>
            </a:pPr>
            <a:r>
              <a:rPr lang="en">
                <a:solidFill>
                  <a:schemeClr val="dk1"/>
                </a:solidFill>
              </a:rPr>
              <a:t>Background and Context</a:t>
            </a:r>
            <a:endParaRPr>
              <a:solidFill>
                <a:schemeClr val="dk1"/>
              </a:solidFill>
            </a:endParaRPr>
          </a:p>
          <a:p>
            <a:pPr indent="-368300" lvl="0" marL="381000" rtl="0" algn="l">
              <a:lnSpc>
                <a:spcPct val="90000"/>
              </a:lnSpc>
              <a:spcBef>
                <a:spcPts val="800"/>
              </a:spcBef>
              <a:spcAft>
                <a:spcPts val="0"/>
              </a:spcAft>
              <a:buClr>
                <a:schemeClr val="dk1"/>
              </a:buClr>
              <a:buSzPts val="1400"/>
              <a:buAutoNum type="arabicPeriod"/>
            </a:pPr>
            <a:r>
              <a:rPr lang="en">
                <a:solidFill>
                  <a:schemeClr val="dk1"/>
                </a:solidFill>
              </a:rPr>
              <a:t>Objective</a:t>
            </a:r>
            <a:endParaRPr>
              <a:solidFill>
                <a:schemeClr val="dk1"/>
              </a:solidFill>
            </a:endParaRPr>
          </a:p>
          <a:p>
            <a:pPr indent="-368300" lvl="0" marL="381000" rtl="0" algn="l">
              <a:lnSpc>
                <a:spcPct val="90000"/>
              </a:lnSpc>
              <a:spcBef>
                <a:spcPts val="800"/>
              </a:spcBef>
              <a:spcAft>
                <a:spcPts val="0"/>
              </a:spcAft>
              <a:buClr>
                <a:schemeClr val="dk1"/>
              </a:buClr>
              <a:buSzPts val="1400"/>
              <a:buAutoNum type="arabicPeriod"/>
            </a:pPr>
            <a:r>
              <a:rPr lang="en">
                <a:solidFill>
                  <a:schemeClr val="dk1"/>
                </a:solidFill>
              </a:rPr>
              <a:t>Data Dictionary | Numerical</a:t>
            </a:r>
            <a:endParaRPr>
              <a:solidFill>
                <a:schemeClr val="dk1"/>
              </a:solidFill>
            </a:endParaRPr>
          </a:p>
          <a:p>
            <a:pPr indent="-368300" lvl="0" marL="381000" rtl="0" algn="l">
              <a:lnSpc>
                <a:spcPct val="90000"/>
              </a:lnSpc>
              <a:spcBef>
                <a:spcPts val="800"/>
              </a:spcBef>
              <a:spcAft>
                <a:spcPts val="0"/>
              </a:spcAft>
              <a:buClr>
                <a:schemeClr val="dk1"/>
              </a:buClr>
              <a:buSzPts val="1400"/>
              <a:buAutoNum type="arabicPeriod"/>
            </a:pPr>
            <a:r>
              <a:rPr lang="en">
                <a:solidFill>
                  <a:schemeClr val="dk1"/>
                </a:solidFill>
              </a:rPr>
              <a:t>Data Dictionary | Categorical</a:t>
            </a:r>
            <a:endParaRPr>
              <a:solidFill>
                <a:schemeClr val="dk1"/>
              </a:solidFill>
            </a:endParaRPr>
          </a:p>
          <a:p>
            <a:pPr indent="-368300" lvl="0" marL="381000" rtl="0" algn="l">
              <a:lnSpc>
                <a:spcPct val="90000"/>
              </a:lnSpc>
              <a:spcBef>
                <a:spcPts val="800"/>
              </a:spcBef>
              <a:spcAft>
                <a:spcPts val="0"/>
              </a:spcAft>
              <a:buClr>
                <a:schemeClr val="dk1"/>
              </a:buClr>
              <a:buSzPts val="1400"/>
              <a:buAutoNum type="arabicPeriod"/>
            </a:pPr>
            <a:r>
              <a:rPr lang="en">
                <a:solidFill>
                  <a:schemeClr val="dk1"/>
                </a:solidFill>
              </a:rPr>
              <a:t>Methods: Models to be Implemented</a:t>
            </a:r>
            <a:endParaRPr>
              <a:solidFill>
                <a:schemeClr val="dk1"/>
              </a:solidFill>
            </a:endParaRPr>
          </a:p>
          <a:p>
            <a:pPr indent="-368300" lvl="0" marL="381000" rtl="0" algn="l">
              <a:lnSpc>
                <a:spcPct val="90000"/>
              </a:lnSpc>
              <a:spcBef>
                <a:spcPts val="800"/>
              </a:spcBef>
              <a:spcAft>
                <a:spcPts val="0"/>
              </a:spcAft>
              <a:buClr>
                <a:schemeClr val="dk1"/>
              </a:buClr>
              <a:buSzPts val="1400"/>
              <a:buAutoNum type="arabicPeriod"/>
            </a:pPr>
            <a:r>
              <a:rPr lang="en">
                <a:solidFill>
                  <a:schemeClr val="dk1"/>
                </a:solidFill>
              </a:rPr>
              <a:t>Methods: Model Evaluation Criteria(1/2)</a:t>
            </a:r>
            <a:endParaRPr>
              <a:solidFill>
                <a:schemeClr val="dk1"/>
              </a:solidFill>
            </a:endParaRPr>
          </a:p>
          <a:p>
            <a:pPr indent="-368300" lvl="0" marL="381000" rtl="0" algn="l">
              <a:lnSpc>
                <a:spcPct val="90000"/>
              </a:lnSpc>
              <a:spcBef>
                <a:spcPts val="800"/>
              </a:spcBef>
              <a:spcAft>
                <a:spcPts val="0"/>
              </a:spcAft>
              <a:buClr>
                <a:schemeClr val="dk1"/>
              </a:buClr>
              <a:buSzPts val="1400"/>
              <a:buAutoNum type="arabicPeriod"/>
            </a:pPr>
            <a:r>
              <a:rPr lang="en">
                <a:solidFill>
                  <a:schemeClr val="dk1"/>
                </a:solidFill>
              </a:rPr>
              <a:t>Methods: Model Evaluation Criteria(2/2)</a:t>
            </a:r>
            <a:endParaRPr>
              <a:solidFill>
                <a:schemeClr val="dk1"/>
              </a:solidFill>
            </a:endParaRPr>
          </a:p>
          <a:p>
            <a:pPr indent="-368300" lvl="0" marL="381000" rtl="0" algn="l">
              <a:lnSpc>
                <a:spcPct val="90000"/>
              </a:lnSpc>
              <a:spcBef>
                <a:spcPts val="800"/>
              </a:spcBef>
              <a:spcAft>
                <a:spcPts val="0"/>
              </a:spcAft>
              <a:buClr>
                <a:schemeClr val="dk1"/>
              </a:buClr>
              <a:buSzPts val="1400"/>
              <a:buAutoNum type="arabicPeriod"/>
            </a:pPr>
            <a:r>
              <a:rPr lang="en">
                <a:solidFill>
                  <a:schemeClr val="dk1"/>
                </a:solidFill>
              </a:rPr>
              <a:t>Exploratory Data Analysis - Notable Results</a:t>
            </a:r>
            <a:endParaRPr>
              <a:solidFill>
                <a:schemeClr val="dk1"/>
              </a:solidFill>
            </a:endParaRPr>
          </a:p>
          <a:p>
            <a:pPr indent="-368300" lvl="0" marL="381000" rtl="0" algn="l">
              <a:lnSpc>
                <a:spcPct val="90000"/>
              </a:lnSpc>
              <a:spcBef>
                <a:spcPts val="800"/>
              </a:spcBef>
              <a:spcAft>
                <a:spcPts val="0"/>
              </a:spcAft>
              <a:buClr>
                <a:schemeClr val="dk1"/>
              </a:buClr>
              <a:buSzPts val="1400"/>
              <a:buAutoNum type="arabicPeriod"/>
            </a:pPr>
            <a:r>
              <a:rPr lang="en">
                <a:solidFill>
                  <a:schemeClr val="dk1"/>
                </a:solidFill>
              </a:rPr>
              <a:t>Results – Logistic Regression</a:t>
            </a:r>
            <a:endParaRPr>
              <a:solidFill>
                <a:schemeClr val="dk1"/>
              </a:solidFill>
            </a:endParaRPr>
          </a:p>
          <a:p>
            <a:pPr indent="-368300" lvl="0" marL="381000" rtl="0" algn="l">
              <a:lnSpc>
                <a:spcPct val="90000"/>
              </a:lnSpc>
              <a:spcBef>
                <a:spcPts val="800"/>
              </a:spcBef>
              <a:spcAft>
                <a:spcPts val="0"/>
              </a:spcAft>
              <a:buClr>
                <a:schemeClr val="dk1"/>
              </a:buClr>
              <a:buSzPts val="1400"/>
              <a:buAutoNum type="arabicPeriod"/>
            </a:pPr>
            <a:r>
              <a:rPr lang="en">
                <a:solidFill>
                  <a:schemeClr val="dk1"/>
                </a:solidFill>
              </a:rPr>
              <a:t>Results – K-NN (K-Nearest Neighbor)</a:t>
            </a:r>
            <a:endParaRPr>
              <a:solidFill>
                <a:schemeClr val="dk1"/>
              </a:solidFill>
            </a:endParaRPr>
          </a:p>
          <a:p>
            <a:pPr indent="-368300" lvl="0" marL="381000" rtl="0" algn="l">
              <a:lnSpc>
                <a:spcPct val="90000"/>
              </a:lnSpc>
              <a:spcBef>
                <a:spcPts val="800"/>
              </a:spcBef>
              <a:spcAft>
                <a:spcPts val="0"/>
              </a:spcAft>
              <a:buClr>
                <a:schemeClr val="dk1"/>
              </a:buClr>
              <a:buSzPts val="1400"/>
              <a:buAutoNum type="arabicPeriod"/>
            </a:pPr>
            <a:r>
              <a:rPr lang="en">
                <a:solidFill>
                  <a:schemeClr val="dk1"/>
                </a:solidFill>
              </a:rPr>
              <a:t>K-NN - Feature Importance</a:t>
            </a:r>
            <a:endParaRPr>
              <a:solidFill>
                <a:schemeClr val="dk1"/>
              </a:solidFill>
            </a:endParaRPr>
          </a:p>
          <a:p>
            <a:pPr indent="-368300" lvl="0" marL="381000" rtl="0" algn="l">
              <a:lnSpc>
                <a:spcPct val="90000"/>
              </a:lnSpc>
              <a:spcBef>
                <a:spcPts val="800"/>
              </a:spcBef>
              <a:spcAft>
                <a:spcPts val="0"/>
              </a:spcAft>
              <a:buClr>
                <a:schemeClr val="dk1"/>
              </a:buClr>
              <a:buSzPts val="1400"/>
              <a:buAutoNum type="arabicPeriod"/>
            </a:pPr>
            <a:r>
              <a:rPr lang="en">
                <a:solidFill>
                  <a:schemeClr val="dk1"/>
                </a:solidFill>
              </a:rPr>
              <a:t>Conclusion</a:t>
            </a:r>
            <a:endParaRPr>
              <a:solidFill>
                <a:schemeClr val="dk2"/>
              </a:solidFill>
            </a:endParaRPr>
          </a:p>
          <a:p>
            <a:pPr indent="0" lvl="0" marL="0" marR="0" rtl="0" algn="l">
              <a:spcBef>
                <a:spcPts val="0"/>
              </a:spcBef>
              <a:spcAft>
                <a:spcPts val="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22"/>
          <p:cNvSpPr txBox="1"/>
          <p:nvPr>
            <p:ph type="title"/>
          </p:nvPr>
        </p:nvSpPr>
        <p:spPr>
          <a:xfrm>
            <a:off x="771525" y="749301"/>
            <a:ext cx="5857875" cy="483963"/>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dk1"/>
              </a:buClr>
              <a:buSzPts val="3300"/>
              <a:buFont typeface="Arial"/>
              <a:buNone/>
            </a:pPr>
            <a:r>
              <a:rPr lang="en"/>
              <a:t>Background and Context</a:t>
            </a:r>
            <a:endParaRPr/>
          </a:p>
        </p:txBody>
      </p:sp>
      <p:sp>
        <p:nvSpPr>
          <p:cNvPr id="143" name="Google Shape;143;p22"/>
          <p:cNvSpPr txBox="1"/>
          <p:nvPr>
            <p:ph idx="12" type="sldNum"/>
          </p:nvPr>
        </p:nvSpPr>
        <p:spPr>
          <a:xfrm>
            <a:off x="8620125" y="4719251"/>
            <a:ext cx="309563" cy="13716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44" name="Google Shape;144;p22"/>
          <p:cNvSpPr txBox="1"/>
          <p:nvPr/>
        </p:nvSpPr>
        <p:spPr>
          <a:xfrm>
            <a:off x="2047315" y="1946462"/>
            <a:ext cx="138548"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45" name="Google Shape;145;p22"/>
          <p:cNvSpPr txBox="1"/>
          <p:nvPr/>
        </p:nvSpPr>
        <p:spPr>
          <a:xfrm>
            <a:off x="434625" y="1651325"/>
            <a:ext cx="8575800" cy="3459600"/>
          </a:xfrm>
          <a:prstGeom prst="rect">
            <a:avLst/>
          </a:prstGeom>
          <a:noFill/>
          <a:ln>
            <a:noFill/>
          </a:ln>
        </p:spPr>
        <p:txBody>
          <a:bodyPr anchorCtr="0" anchor="t" bIns="34275" lIns="68575" spcFirstLastPara="1" rIns="68575" wrap="square" tIns="34275">
            <a:spAutoFit/>
          </a:bodyPr>
          <a:lstStyle/>
          <a:p>
            <a:pPr indent="-317500" lvl="0" marL="457200" rtl="0" algn="l">
              <a:lnSpc>
                <a:spcPct val="107000"/>
              </a:lnSpc>
              <a:spcBef>
                <a:spcPts val="0"/>
              </a:spcBef>
              <a:spcAft>
                <a:spcPts val="0"/>
              </a:spcAft>
              <a:buClr>
                <a:schemeClr val="dk1"/>
              </a:buClr>
              <a:buSzPts val="1400"/>
              <a:buChar char="●"/>
            </a:pPr>
            <a:r>
              <a:rPr lang="en">
                <a:solidFill>
                  <a:schemeClr val="dk1"/>
                </a:solidFill>
              </a:rPr>
              <a:t>Diabetes is among the most prevalent chronic diseases in the United States, impacting millions of Americans each year and exerting a significant financial burden on the economy. </a:t>
            </a:r>
            <a:endParaRPr>
              <a:solidFill>
                <a:schemeClr val="dk1"/>
              </a:solidFill>
            </a:endParaRPr>
          </a:p>
          <a:p>
            <a:pPr indent="-317500" lvl="0" marL="457200" rtl="0" algn="l">
              <a:lnSpc>
                <a:spcPct val="107000"/>
              </a:lnSpc>
              <a:spcBef>
                <a:spcPts val="0"/>
              </a:spcBef>
              <a:spcAft>
                <a:spcPts val="0"/>
              </a:spcAft>
              <a:buClr>
                <a:schemeClr val="dk1"/>
              </a:buClr>
              <a:buSzPts val="1400"/>
              <a:buChar char="●"/>
            </a:pPr>
            <a:r>
              <a:rPr lang="en">
                <a:solidFill>
                  <a:schemeClr val="dk1"/>
                </a:solidFill>
              </a:rPr>
              <a:t>Diabetes is a serious chronic disease in which individuals lose the ability to effectively regulate levels of glucose in the blood, and can lead to reduced quality of life and life expectancy. </a:t>
            </a:r>
            <a:endParaRPr>
              <a:solidFill>
                <a:schemeClr val="dk1"/>
              </a:solidFill>
            </a:endParaRPr>
          </a:p>
          <a:p>
            <a:pPr indent="0" lvl="0" marL="0" rtl="0" algn="l">
              <a:lnSpc>
                <a:spcPct val="107000"/>
              </a:lnSpc>
              <a:spcBef>
                <a:spcPts val="0"/>
              </a:spcBef>
              <a:spcAft>
                <a:spcPts val="0"/>
              </a:spcAft>
              <a:buNone/>
            </a:pPr>
            <a:r>
              <a:t/>
            </a:r>
            <a:endParaRPr>
              <a:solidFill>
                <a:schemeClr val="dk1"/>
              </a:solidFill>
            </a:endParaRPr>
          </a:p>
          <a:p>
            <a:pPr indent="-317500" lvl="0" marL="914400" rtl="0" algn="l">
              <a:lnSpc>
                <a:spcPct val="115000"/>
              </a:lnSpc>
              <a:spcBef>
                <a:spcPts val="0"/>
              </a:spcBef>
              <a:spcAft>
                <a:spcPts val="0"/>
              </a:spcAft>
              <a:buClr>
                <a:schemeClr val="dk1"/>
              </a:buClr>
              <a:buSzPts val="1400"/>
              <a:buAutoNum type="arabicPeriod"/>
            </a:pPr>
            <a:r>
              <a:rPr lang="en">
                <a:solidFill>
                  <a:schemeClr val="dk1"/>
                </a:solidFill>
              </a:rPr>
              <a:t>Total: 38.4 million people have diabetes (11.6% of the US population)</a:t>
            </a:r>
            <a:endParaRPr>
              <a:solidFill>
                <a:schemeClr val="dk1"/>
              </a:solidFill>
            </a:endParaRPr>
          </a:p>
          <a:p>
            <a:pPr indent="-317500" lvl="0" marL="914400" rtl="0" algn="l">
              <a:lnSpc>
                <a:spcPct val="115000"/>
              </a:lnSpc>
              <a:spcBef>
                <a:spcPts val="0"/>
              </a:spcBef>
              <a:spcAft>
                <a:spcPts val="0"/>
              </a:spcAft>
              <a:buClr>
                <a:schemeClr val="dk1"/>
              </a:buClr>
              <a:buSzPts val="1400"/>
              <a:buAutoNum type="arabicPeriod"/>
            </a:pPr>
            <a:r>
              <a:rPr lang="en">
                <a:solidFill>
                  <a:schemeClr val="dk1"/>
                </a:solidFill>
              </a:rPr>
              <a:t>Diagnosed: 29.7 million people, including 29.4 million adults</a:t>
            </a:r>
            <a:endParaRPr>
              <a:solidFill>
                <a:schemeClr val="dk1"/>
              </a:solidFill>
            </a:endParaRPr>
          </a:p>
          <a:p>
            <a:pPr indent="-317500" lvl="0" marL="914400" rtl="0" algn="l">
              <a:lnSpc>
                <a:spcPct val="150000"/>
              </a:lnSpc>
              <a:spcBef>
                <a:spcPts val="0"/>
              </a:spcBef>
              <a:spcAft>
                <a:spcPts val="0"/>
              </a:spcAft>
              <a:buClr>
                <a:schemeClr val="dk1"/>
              </a:buClr>
              <a:buSzPts val="1400"/>
              <a:buAutoNum type="arabicPeriod"/>
            </a:pPr>
            <a:r>
              <a:rPr lang="en">
                <a:solidFill>
                  <a:schemeClr val="dk1"/>
                </a:solidFill>
              </a:rPr>
              <a:t>Undiagnosed: 8.7 million people (22.8% of adults are undiagnosed)</a:t>
            </a:r>
            <a:endParaRPr>
              <a:solidFill>
                <a:schemeClr val="dk1"/>
              </a:solidFill>
            </a:endParaRPr>
          </a:p>
          <a:p>
            <a:pPr indent="-317500" lvl="0" marL="457200" rtl="0" algn="l">
              <a:lnSpc>
                <a:spcPct val="130000"/>
              </a:lnSpc>
              <a:spcBef>
                <a:spcPts val="0"/>
              </a:spcBef>
              <a:spcAft>
                <a:spcPts val="0"/>
              </a:spcAft>
              <a:buClr>
                <a:srgbClr val="222222"/>
              </a:buClr>
              <a:buSzPts val="1400"/>
              <a:buChar char="●"/>
            </a:pPr>
            <a:r>
              <a:rPr lang="en">
                <a:solidFill>
                  <a:srgbClr val="222222"/>
                </a:solidFill>
              </a:rPr>
              <a:t>Prediabetes</a:t>
            </a:r>
            <a:endParaRPr>
              <a:solidFill>
                <a:srgbClr val="222222"/>
              </a:solidFill>
            </a:endParaRPr>
          </a:p>
          <a:p>
            <a:pPr indent="-317500" lvl="0" marL="914400" rtl="0" algn="l">
              <a:lnSpc>
                <a:spcPct val="115000"/>
              </a:lnSpc>
              <a:spcBef>
                <a:spcPts val="0"/>
              </a:spcBef>
              <a:spcAft>
                <a:spcPts val="0"/>
              </a:spcAft>
              <a:buClr>
                <a:schemeClr val="dk1"/>
              </a:buClr>
              <a:buSzPts val="1400"/>
              <a:buAutoNum type="arabicPeriod"/>
            </a:pPr>
            <a:r>
              <a:rPr lang="en">
                <a:solidFill>
                  <a:schemeClr val="dk1"/>
                </a:solidFill>
              </a:rPr>
              <a:t>Total: 97.6 million people aged 18 years or older have prediabetes (38.0% of the adult US population)</a:t>
            </a:r>
            <a:endParaRPr>
              <a:solidFill>
                <a:schemeClr val="dk1"/>
              </a:solidFill>
            </a:endParaRPr>
          </a:p>
          <a:p>
            <a:pPr indent="-317500" lvl="0" marL="914400" rtl="0" algn="l">
              <a:lnSpc>
                <a:spcPct val="115000"/>
              </a:lnSpc>
              <a:spcBef>
                <a:spcPts val="0"/>
              </a:spcBef>
              <a:spcAft>
                <a:spcPts val="0"/>
              </a:spcAft>
              <a:buClr>
                <a:schemeClr val="dk1"/>
              </a:buClr>
              <a:buSzPts val="1400"/>
              <a:buAutoNum type="arabicPeriod"/>
            </a:pPr>
            <a:r>
              <a:rPr lang="en">
                <a:solidFill>
                  <a:schemeClr val="dk1"/>
                </a:solidFill>
              </a:rPr>
              <a:t>65 years or older: 27.2 million people aged 65 years or older (48.8%) have prediabetes</a:t>
            </a:r>
            <a:endParaRPr>
              <a:solidFill>
                <a:schemeClr val="dk1"/>
              </a:solidFill>
            </a:endParaRPr>
          </a:p>
          <a:p>
            <a:pPr indent="0" lvl="0" marL="0" rtl="0" algn="l">
              <a:lnSpc>
                <a:spcPct val="107000"/>
              </a:lnSpc>
              <a:spcBef>
                <a:spcPts val="1400"/>
              </a:spcBef>
              <a:spcAft>
                <a:spcPts val="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23"/>
          <p:cNvSpPr txBox="1"/>
          <p:nvPr>
            <p:ph type="title"/>
          </p:nvPr>
        </p:nvSpPr>
        <p:spPr>
          <a:xfrm>
            <a:off x="771525" y="749301"/>
            <a:ext cx="5857800" cy="483900"/>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dk1"/>
              </a:buClr>
              <a:buSzPts val="3300"/>
              <a:buFont typeface="Arial"/>
              <a:buNone/>
            </a:pPr>
            <a:r>
              <a:rPr lang="en"/>
              <a:t>Objective | Goal | Rationale</a:t>
            </a:r>
            <a:endParaRPr/>
          </a:p>
        </p:txBody>
      </p:sp>
      <p:sp>
        <p:nvSpPr>
          <p:cNvPr id="151" name="Google Shape;151;p23"/>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None/>
            </a:pPr>
            <a:fld id="{00000000-1234-1234-1234-123412341234}" type="slidenum">
              <a:rPr lang="en"/>
              <a:t>‹#›</a:t>
            </a:fld>
            <a:endParaRPr/>
          </a:p>
        </p:txBody>
      </p:sp>
      <p:sp>
        <p:nvSpPr>
          <p:cNvPr id="152" name="Google Shape;152;p23"/>
          <p:cNvSpPr txBox="1"/>
          <p:nvPr/>
        </p:nvSpPr>
        <p:spPr>
          <a:xfrm>
            <a:off x="2047315" y="1946462"/>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53" name="Google Shape;153;p23"/>
          <p:cNvSpPr txBox="1"/>
          <p:nvPr/>
        </p:nvSpPr>
        <p:spPr>
          <a:xfrm>
            <a:off x="707000" y="1651325"/>
            <a:ext cx="7663800" cy="26352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Objective: Optimize Diabetes Prediction Model for all age groups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Goal: Minimize False Positives to Avoid Unnecessary Stress and Medical Procedures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Rationale: By reducing false positives, we can:</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Avoid causing unnecessary stress and anxiety for healthy individuals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Prevent unnecessary medical procedures and lifestyle changes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Encourage individuals who may be at risk to seek further confirmation and testing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Enable earlier detection and treatment of true diabetes cases in the general population</a:t>
            </a:r>
            <a:endParaRPr>
              <a:solidFill>
                <a:schemeClr val="dk1"/>
              </a:solidFill>
            </a:endParaRPr>
          </a:p>
          <a:p>
            <a:pPr indent="0" lvl="0" marL="0" marR="0" rtl="0" algn="l">
              <a:spcBef>
                <a:spcPts val="120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24"/>
          <p:cNvSpPr txBox="1"/>
          <p:nvPr>
            <p:ph type="title"/>
          </p:nvPr>
        </p:nvSpPr>
        <p:spPr>
          <a:xfrm>
            <a:off x="771525" y="749301"/>
            <a:ext cx="5857800" cy="483900"/>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dk1"/>
              </a:buClr>
              <a:buSzPts val="3300"/>
              <a:buFont typeface="Arial"/>
              <a:buNone/>
            </a:pPr>
            <a:r>
              <a:rPr lang="en"/>
              <a:t>Data Dictionary | Numerical</a:t>
            </a:r>
            <a:endParaRPr/>
          </a:p>
        </p:txBody>
      </p:sp>
      <p:sp>
        <p:nvSpPr>
          <p:cNvPr id="159" name="Google Shape;159;p24"/>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None/>
            </a:pPr>
            <a:fld id="{00000000-1234-1234-1234-123412341234}" type="slidenum">
              <a:rPr lang="en"/>
              <a:t>‹#›</a:t>
            </a:fld>
            <a:endParaRPr/>
          </a:p>
        </p:txBody>
      </p:sp>
      <p:sp>
        <p:nvSpPr>
          <p:cNvPr id="160" name="Google Shape;160;p24"/>
          <p:cNvSpPr txBox="1"/>
          <p:nvPr/>
        </p:nvSpPr>
        <p:spPr>
          <a:xfrm>
            <a:off x="2047315" y="1946462"/>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graphicFrame>
        <p:nvGraphicFramePr>
          <p:cNvPr id="161" name="Google Shape;161;p24"/>
          <p:cNvGraphicFramePr/>
          <p:nvPr/>
        </p:nvGraphicFramePr>
        <p:xfrm>
          <a:off x="771525" y="1562100"/>
          <a:ext cx="3000000" cy="3000000"/>
        </p:xfrm>
        <a:graphic>
          <a:graphicData uri="http://schemas.openxmlformats.org/drawingml/2006/table">
            <a:tbl>
              <a:tblPr>
                <a:noFill/>
                <a:tableStyleId>{19F72605-DEBF-4AC6-8376-D3B9000F1344}</a:tableStyleId>
              </a:tblPr>
              <a:tblGrid>
                <a:gridCol w="2647650"/>
                <a:gridCol w="2107525"/>
                <a:gridCol w="1906300"/>
                <a:gridCol w="921375"/>
              </a:tblGrid>
              <a:tr h="200025">
                <a:tc>
                  <a:txBody>
                    <a:bodyPr/>
                    <a:lstStyle/>
                    <a:p>
                      <a:pPr indent="0" lvl="0" marL="0" rtl="0" algn="ctr">
                        <a:lnSpc>
                          <a:spcPct val="115000"/>
                        </a:lnSpc>
                        <a:spcBef>
                          <a:spcPts val="0"/>
                        </a:spcBef>
                        <a:spcAft>
                          <a:spcPts val="0"/>
                        </a:spcAft>
                        <a:buNone/>
                      </a:pPr>
                      <a:r>
                        <a:rPr b="1" lang="en"/>
                        <a:t>Data Variable</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
                        <a:t>0</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
                        <a:t>1</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
                        <a:t>2</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r>
              <a:tr h="200025">
                <a:tc>
                  <a:txBody>
                    <a:bodyPr/>
                    <a:lstStyle/>
                    <a:p>
                      <a:pPr indent="0" lvl="0" marL="0" rtl="0" algn="l">
                        <a:spcBef>
                          <a:spcPts val="0"/>
                        </a:spcBef>
                        <a:spcAft>
                          <a:spcPts val="0"/>
                        </a:spcAft>
                        <a:buNone/>
                      </a:pPr>
                      <a:r>
                        <a:rPr lang="en"/>
                        <a:t>Diabetes_012</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 Diabetes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Pre-diabetes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Diabetes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
                        <a:t>HighBP</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
                        <a:t>HighChol</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
                        <a:t>CholCheck</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 in 5 years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428625">
                <a:tc>
                  <a:txBody>
                    <a:bodyPr/>
                    <a:lstStyle/>
                    <a:p>
                      <a:pPr indent="0" lvl="0" marL="0" rtl="0" algn="l">
                        <a:spcBef>
                          <a:spcPts val="0"/>
                        </a:spcBef>
                        <a:spcAft>
                          <a:spcPts val="0"/>
                        </a:spcAft>
                        <a:buNone/>
                      </a:pPr>
                      <a:r>
                        <a:rPr lang="en"/>
                        <a:t>Smoker(Smoked atleast 100 cig in your entire life?)</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19075">
                <a:tc>
                  <a:txBody>
                    <a:bodyPr/>
                    <a:lstStyle/>
                    <a:p>
                      <a:pPr indent="0" lvl="0" marL="0" rtl="0" algn="l">
                        <a:spcBef>
                          <a:spcPts val="0"/>
                        </a:spcBef>
                        <a:spcAft>
                          <a:spcPts val="0"/>
                        </a:spcAft>
                        <a:buNone/>
                      </a:pPr>
                      <a:r>
                        <a:rPr lang="en"/>
                        <a:t>Stroke(Ever told you had a stroke.)</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542925">
                <a:tc>
                  <a:txBody>
                    <a:bodyPr/>
                    <a:lstStyle/>
                    <a:p>
                      <a:pPr indent="0" lvl="0" marL="0" rtl="0" algn="l">
                        <a:spcBef>
                          <a:spcPts val="0"/>
                        </a:spcBef>
                        <a:spcAft>
                          <a:spcPts val="0"/>
                        </a:spcAft>
                        <a:buNone/>
                      </a:pPr>
                      <a:r>
                        <a:rPr lang="en"/>
                        <a:t>HeartDiseaseorAttack(coronary heart disease (CHD) or myocardial infarction (MI))</a:t>
                      </a:r>
                      <a:endParaRPr/>
                    </a:p>
                  </a:txBody>
                  <a:tcPr marT="9525" marB="91425" marR="9525" marL="95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25"/>
          <p:cNvSpPr txBox="1"/>
          <p:nvPr>
            <p:ph type="title"/>
          </p:nvPr>
        </p:nvSpPr>
        <p:spPr>
          <a:xfrm>
            <a:off x="771525" y="749301"/>
            <a:ext cx="5857800" cy="483900"/>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dk1"/>
              </a:buClr>
              <a:buSzPts val="3300"/>
              <a:buFont typeface="Arial"/>
              <a:buNone/>
            </a:pPr>
            <a:r>
              <a:rPr lang="en"/>
              <a:t>Data Dictionary | Numerical</a:t>
            </a:r>
            <a:endParaRPr/>
          </a:p>
        </p:txBody>
      </p:sp>
      <p:sp>
        <p:nvSpPr>
          <p:cNvPr id="167" name="Google Shape;167;p25"/>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None/>
            </a:pPr>
            <a:fld id="{00000000-1234-1234-1234-123412341234}" type="slidenum">
              <a:rPr lang="en"/>
              <a:t>‹#›</a:t>
            </a:fld>
            <a:endParaRPr/>
          </a:p>
        </p:txBody>
      </p:sp>
      <p:sp>
        <p:nvSpPr>
          <p:cNvPr id="168" name="Google Shape;168;p25"/>
          <p:cNvSpPr txBox="1"/>
          <p:nvPr/>
        </p:nvSpPr>
        <p:spPr>
          <a:xfrm>
            <a:off x="2047315" y="1946462"/>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graphicFrame>
        <p:nvGraphicFramePr>
          <p:cNvPr id="169" name="Google Shape;169;p25"/>
          <p:cNvGraphicFramePr/>
          <p:nvPr/>
        </p:nvGraphicFramePr>
        <p:xfrm>
          <a:off x="780563" y="1613575"/>
          <a:ext cx="3000000" cy="3000000"/>
        </p:xfrm>
        <a:graphic>
          <a:graphicData uri="http://schemas.openxmlformats.org/drawingml/2006/table">
            <a:tbl>
              <a:tblPr>
                <a:noFill/>
                <a:tableStyleId>{19F72605-DEBF-4AC6-8376-D3B9000F1344}</a:tableStyleId>
              </a:tblPr>
              <a:tblGrid>
                <a:gridCol w="2520575"/>
                <a:gridCol w="2192250"/>
                <a:gridCol w="1948675"/>
                <a:gridCol w="921375"/>
              </a:tblGrid>
              <a:tr h="473025">
                <a:tc>
                  <a:txBody>
                    <a:bodyPr/>
                    <a:lstStyle/>
                    <a:p>
                      <a:pPr indent="0" lvl="0" marL="0" rtl="0" algn="ctr">
                        <a:lnSpc>
                          <a:spcPct val="115000"/>
                        </a:lnSpc>
                        <a:spcBef>
                          <a:spcPts val="0"/>
                        </a:spcBef>
                        <a:spcAft>
                          <a:spcPts val="0"/>
                        </a:spcAft>
                        <a:buNone/>
                      </a:pPr>
                      <a:r>
                        <a:rPr b="1" lang="en"/>
                        <a:t>Data Variable</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
                        <a:t>0</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
                        <a:t>1</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
                        <a:t>2</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r>
              <a:tr h="920125">
                <a:tc>
                  <a:txBody>
                    <a:bodyPr/>
                    <a:lstStyle/>
                    <a:p>
                      <a:pPr indent="0" lvl="0" marL="0" rtl="0" algn="l">
                        <a:spcBef>
                          <a:spcPts val="0"/>
                        </a:spcBef>
                        <a:spcAft>
                          <a:spcPts val="0"/>
                        </a:spcAft>
                        <a:buNone/>
                      </a:pPr>
                      <a:r>
                        <a:rPr lang="en"/>
                        <a:t>HvyAlcoholConsump(Heavy drinkers (adult men having more than 14 drinks per week and adult women having more than 7 drinks per week))</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525" marB="91425" marR="9525" marL="95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525" marB="91425" marR="9525" marL="95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41000">
                <a:tc>
                  <a:txBody>
                    <a:bodyPr/>
                    <a:lstStyle/>
                    <a:p>
                      <a:pPr indent="0" lvl="0" marL="0" rtl="0" algn="l">
                        <a:spcBef>
                          <a:spcPts val="0"/>
                        </a:spcBef>
                        <a:spcAft>
                          <a:spcPts val="0"/>
                        </a:spcAft>
                        <a:buNone/>
                      </a:pPr>
                      <a:r>
                        <a:rPr lang="en"/>
                        <a:t>AnyHealthCare</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741000">
                <a:tc>
                  <a:txBody>
                    <a:bodyPr/>
                    <a:lstStyle/>
                    <a:p>
                      <a:pPr indent="0" lvl="0" marL="0" rtl="0" algn="l">
                        <a:spcBef>
                          <a:spcPts val="0"/>
                        </a:spcBef>
                        <a:spcAft>
                          <a:spcPts val="0"/>
                        </a:spcAft>
                        <a:buNone/>
                      </a:pPr>
                      <a:r>
                        <a:rPr lang="en"/>
                        <a:t>NoDocbcCost(Was there a time in the past 12 months when you needed to see a doctor but could not because of cost?)</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41000">
                <a:tc>
                  <a:txBody>
                    <a:bodyPr/>
                    <a:lstStyle/>
                    <a:p>
                      <a:pPr indent="0" lvl="0" marL="0" rtl="0" algn="l">
                        <a:spcBef>
                          <a:spcPts val="0"/>
                        </a:spcBef>
                        <a:spcAft>
                          <a:spcPts val="0"/>
                        </a:spcAft>
                        <a:buNone/>
                      </a:pPr>
                      <a:r>
                        <a:rPr lang="en"/>
                        <a:t>Sex</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Female</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Male</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t> </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26"/>
          <p:cNvSpPr txBox="1"/>
          <p:nvPr>
            <p:ph type="title"/>
          </p:nvPr>
        </p:nvSpPr>
        <p:spPr>
          <a:xfrm>
            <a:off x="771525" y="749301"/>
            <a:ext cx="5857800" cy="483900"/>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dk1"/>
              </a:buClr>
              <a:buSzPts val="3300"/>
              <a:buFont typeface="Arial"/>
              <a:buNone/>
            </a:pPr>
            <a:r>
              <a:rPr lang="en"/>
              <a:t>Data Dictionary | Categorical</a:t>
            </a:r>
            <a:endParaRPr/>
          </a:p>
        </p:txBody>
      </p:sp>
      <p:sp>
        <p:nvSpPr>
          <p:cNvPr id="175" name="Google Shape;175;p26"/>
          <p:cNvSpPr txBox="1"/>
          <p:nvPr>
            <p:ph idx="12" type="sldNum"/>
          </p:nvPr>
        </p:nvSpPr>
        <p:spPr>
          <a:xfrm>
            <a:off x="8620125" y="4719251"/>
            <a:ext cx="309600" cy="13710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None/>
            </a:pPr>
            <a:fld id="{00000000-1234-1234-1234-123412341234}" type="slidenum">
              <a:rPr lang="en"/>
              <a:t>‹#›</a:t>
            </a:fld>
            <a:endParaRPr/>
          </a:p>
        </p:txBody>
      </p:sp>
      <p:sp>
        <p:nvSpPr>
          <p:cNvPr id="176" name="Google Shape;176;p26"/>
          <p:cNvSpPr txBox="1"/>
          <p:nvPr/>
        </p:nvSpPr>
        <p:spPr>
          <a:xfrm>
            <a:off x="2047315" y="1946462"/>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graphicFrame>
        <p:nvGraphicFramePr>
          <p:cNvPr id="177" name="Google Shape;177;p26"/>
          <p:cNvGraphicFramePr/>
          <p:nvPr/>
        </p:nvGraphicFramePr>
        <p:xfrm>
          <a:off x="771525" y="1561700"/>
          <a:ext cx="3000000" cy="3000000"/>
        </p:xfrm>
        <a:graphic>
          <a:graphicData uri="http://schemas.openxmlformats.org/drawingml/2006/table">
            <a:tbl>
              <a:tblPr>
                <a:noFill/>
                <a:tableStyleId>{19F72605-DEBF-4AC6-8376-D3B9000F1344}</a:tableStyleId>
              </a:tblPr>
              <a:tblGrid>
                <a:gridCol w="1463775"/>
                <a:gridCol w="6110925"/>
              </a:tblGrid>
              <a:tr h="280575">
                <a:tc>
                  <a:txBody>
                    <a:bodyPr/>
                    <a:lstStyle/>
                    <a:p>
                      <a:pPr indent="0" lvl="0" marL="0" rtl="0" algn="ctr">
                        <a:lnSpc>
                          <a:spcPct val="115000"/>
                        </a:lnSpc>
                        <a:spcBef>
                          <a:spcPts val="0"/>
                        </a:spcBef>
                        <a:spcAft>
                          <a:spcPts val="0"/>
                        </a:spcAft>
                        <a:buNone/>
                      </a:pPr>
                      <a:r>
                        <a:rPr b="1" lang="en"/>
                        <a:t>Data Variable</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
                        <a:t>Definition</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00"/>
                    </a:solidFill>
                  </a:tcPr>
                </a:tc>
              </a:tr>
              <a:tr h="481175">
                <a:tc>
                  <a:txBody>
                    <a:bodyPr/>
                    <a:lstStyle/>
                    <a:p>
                      <a:pPr indent="0" lvl="0" marL="0" rtl="0" algn="l">
                        <a:spcBef>
                          <a:spcPts val="0"/>
                        </a:spcBef>
                        <a:spcAft>
                          <a:spcPts val="0"/>
                        </a:spcAft>
                        <a:buNone/>
                      </a:pPr>
                      <a:r>
                        <a:rPr lang="en"/>
                        <a:t>GenHlth</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Would you say that in general your health is: scale 1-5 1 = excellent 2 = very good 3 = good 4 = fair 5 = poor</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750125">
                <a:tc>
                  <a:txBody>
                    <a:bodyPr/>
                    <a:lstStyle/>
                    <a:p>
                      <a:pPr indent="0" lvl="0" marL="0" rtl="0" algn="l">
                        <a:spcBef>
                          <a:spcPts val="0"/>
                        </a:spcBef>
                        <a:spcAft>
                          <a:spcPts val="0"/>
                        </a:spcAft>
                        <a:buNone/>
                      </a:pPr>
                      <a:r>
                        <a:rPr lang="en"/>
                        <a:t>MenHlth</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Now thinking about your mental health, which includes stress, depression, and problems with emotions, for how many days during the past 30 days was your mental health not good? scale 1-30 days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681000">
                <a:tc>
                  <a:txBody>
                    <a:bodyPr/>
                    <a:lstStyle/>
                    <a:p>
                      <a:pPr indent="0" lvl="0" marL="0" rtl="0" algn="l">
                        <a:spcBef>
                          <a:spcPts val="0"/>
                        </a:spcBef>
                        <a:spcAft>
                          <a:spcPts val="0"/>
                        </a:spcAft>
                        <a:buNone/>
                      </a:pPr>
                      <a:r>
                        <a:rPr lang="en"/>
                        <a:t>PhysHlth</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Now thinking about your physical health, which includes physical illness and injury, for how many days during the past 30 days was your physical health not good? scale 1-30 days</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428625">
                <a:tc>
                  <a:txBody>
                    <a:bodyPr/>
                    <a:lstStyle/>
                    <a:p>
                      <a:pPr indent="0" lvl="0" marL="0" rtl="0" algn="l">
                        <a:spcBef>
                          <a:spcPts val="0"/>
                        </a:spcBef>
                        <a:spcAft>
                          <a:spcPts val="0"/>
                        </a:spcAft>
                        <a:buNone/>
                      </a:pPr>
                      <a:r>
                        <a:rPr lang="en"/>
                        <a:t>Income</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Income scale (INCOME2 see codebook) scale 1-8 1 = less than $10,000 5 = less than $35,000 8 = $75,000 or more</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19075">
                <a:tc>
                  <a:txBody>
                    <a:bodyPr/>
                    <a:lstStyle/>
                    <a:p>
                      <a:pPr indent="0" lvl="0" marL="0" rtl="0" algn="l">
                        <a:spcBef>
                          <a:spcPts val="0"/>
                        </a:spcBef>
                        <a:spcAft>
                          <a:spcPts val="0"/>
                        </a:spcAft>
                        <a:buNone/>
                      </a:pPr>
                      <a:r>
                        <a:rPr lang="en"/>
                        <a:t>BMI</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Body Mass Index</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lang="en"/>
                        <a:t>Age</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Age of the patient</a:t>
                      </a:r>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771524" y="749301"/>
            <a:ext cx="7938843" cy="4839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300"/>
              <a:buFont typeface="Arial"/>
              <a:buNone/>
            </a:pPr>
            <a:r>
              <a:rPr lang="en"/>
              <a:t>Methods: Models to be Implemented</a:t>
            </a:r>
            <a:endParaRPr/>
          </a:p>
        </p:txBody>
      </p:sp>
      <p:sp>
        <p:nvSpPr>
          <p:cNvPr id="183" name="Google Shape;183;p27"/>
          <p:cNvSpPr txBox="1"/>
          <p:nvPr>
            <p:ph idx="12" type="sldNum"/>
          </p:nvPr>
        </p:nvSpPr>
        <p:spPr>
          <a:xfrm>
            <a:off x="8620125" y="4719251"/>
            <a:ext cx="309563" cy="13716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84" name="Google Shape;184;p27"/>
          <p:cNvSpPr/>
          <p:nvPr/>
        </p:nvSpPr>
        <p:spPr>
          <a:xfrm>
            <a:off x="815275" y="2026075"/>
            <a:ext cx="7386000" cy="87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0000"/>
              </a:lnSpc>
              <a:spcBef>
                <a:spcPts val="0"/>
              </a:spcBef>
              <a:spcAft>
                <a:spcPts val="0"/>
              </a:spcAft>
              <a:buClr>
                <a:schemeClr val="dk1"/>
              </a:buClr>
              <a:buSzPts val="1400"/>
              <a:buFont typeface="Arial"/>
              <a:buNone/>
            </a:pPr>
            <a:r>
              <a:rPr b="1" lang="en">
                <a:solidFill>
                  <a:schemeClr val="dk1"/>
                </a:solidFill>
              </a:rPr>
              <a:t>1. Logistic Regression:</a:t>
            </a:r>
            <a:endParaRPr sz="1100">
              <a:solidFill>
                <a:schemeClr val="dk1"/>
              </a:solidFill>
            </a:endParaRPr>
          </a:p>
          <a:p>
            <a:pPr indent="0" lvl="0" marL="0" rtl="0" algn="l">
              <a:lnSpc>
                <a:spcPct val="120000"/>
              </a:lnSpc>
              <a:spcBef>
                <a:spcPts val="0"/>
              </a:spcBef>
              <a:spcAft>
                <a:spcPts val="0"/>
              </a:spcAft>
              <a:buClr>
                <a:schemeClr val="dk1"/>
              </a:buClr>
              <a:buFont typeface="Arial"/>
              <a:buNone/>
            </a:pPr>
            <a:r>
              <a:rPr lang="en">
                <a:solidFill>
                  <a:schemeClr val="dk1"/>
                </a:solidFill>
              </a:rPr>
              <a:t>Logistic regression is a simple and interpretable model often used for binary classification problems, such as predicting diabetes.</a:t>
            </a:r>
            <a:endParaRPr/>
          </a:p>
        </p:txBody>
      </p:sp>
      <p:sp>
        <p:nvSpPr>
          <p:cNvPr id="185" name="Google Shape;185;p27"/>
          <p:cNvSpPr/>
          <p:nvPr/>
        </p:nvSpPr>
        <p:spPr>
          <a:xfrm>
            <a:off x="839500" y="3051225"/>
            <a:ext cx="7361700" cy="84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0000"/>
              </a:lnSpc>
              <a:spcBef>
                <a:spcPts val="0"/>
              </a:spcBef>
              <a:spcAft>
                <a:spcPts val="0"/>
              </a:spcAft>
              <a:buClr>
                <a:schemeClr val="dk1"/>
              </a:buClr>
              <a:buSzPts val="1400"/>
              <a:buFont typeface="Arial"/>
              <a:buNone/>
            </a:pPr>
            <a:r>
              <a:rPr b="1" lang="en">
                <a:solidFill>
                  <a:schemeClr val="dk1"/>
                </a:solidFill>
              </a:rPr>
              <a:t>2. K-NN (K-Nearest Neighbors):</a:t>
            </a:r>
            <a:endParaRPr sz="1100">
              <a:solidFill>
                <a:schemeClr val="dk1"/>
              </a:solidFill>
            </a:endParaRPr>
          </a:p>
          <a:p>
            <a:pPr indent="0" lvl="0" marL="0" rtl="0" algn="l">
              <a:lnSpc>
                <a:spcPct val="120000"/>
              </a:lnSpc>
              <a:spcBef>
                <a:spcPts val="0"/>
              </a:spcBef>
              <a:spcAft>
                <a:spcPts val="0"/>
              </a:spcAft>
              <a:buClr>
                <a:schemeClr val="dk1"/>
              </a:buClr>
              <a:buFont typeface="Arial"/>
              <a:buNone/>
            </a:pPr>
            <a:r>
              <a:rPr lang="en">
                <a:solidFill>
                  <a:schemeClr val="dk1"/>
                </a:solidFill>
              </a:rPr>
              <a:t>The k-nearest neighbors algorithm (KNN) is a method used for classification/regression. In both cases, the input consists of the k closest training examples in the feature space.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71524" y="749301"/>
            <a:ext cx="8030753" cy="4839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300"/>
              <a:buFont typeface="Arial"/>
              <a:buNone/>
            </a:pPr>
            <a:r>
              <a:rPr lang="en" sz="3300"/>
              <a:t>Methods: Model Evaluation Criteria(1/2)</a:t>
            </a:r>
            <a:endParaRPr/>
          </a:p>
        </p:txBody>
      </p:sp>
      <p:sp>
        <p:nvSpPr>
          <p:cNvPr id="191" name="Google Shape;191;p28"/>
          <p:cNvSpPr txBox="1"/>
          <p:nvPr>
            <p:ph idx="12" type="sldNum"/>
          </p:nvPr>
        </p:nvSpPr>
        <p:spPr>
          <a:xfrm>
            <a:off x="8620125" y="4719251"/>
            <a:ext cx="309563" cy="13716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92" name="Google Shape;192;p28"/>
          <p:cNvSpPr txBox="1"/>
          <p:nvPr/>
        </p:nvSpPr>
        <p:spPr>
          <a:xfrm>
            <a:off x="771524" y="1562493"/>
            <a:ext cx="8030700" cy="2173500"/>
          </a:xfrm>
          <a:prstGeom prst="rect">
            <a:avLst/>
          </a:prstGeom>
          <a:noFill/>
          <a:ln>
            <a:noFill/>
          </a:ln>
        </p:spPr>
        <p:txBody>
          <a:bodyPr anchorCtr="0" anchor="t" bIns="34275" lIns="68575" spcFirstLastPara="1" rIns="68575" wrap="square" tIns="34275">
            <a:spAutoFit/>
          </a:bodyPr>
          <a:lstStyle/>
          <a:p>
            <a:pPr indent="457200" lvl="0" marL="0" rtl="0" algn="l">
              <a:lnSpc>
                <a:spcPct val="115000"/>
              </a:lnSpc>
              <a:spcBef>
                <a:spcPts val="0"/>
              </a:spcBef>
              <a:spcAft>
                <a:spcPts val="0"/>
              </a:spcAft>
              <a:buClr>
                <a:schemeClr val="dk1"/>
              </a:buClr>
              <a:buSzPts val="1100"/>
              <a:buFont typeface="Arial"/>
              <a:buNone/>
            </a:pPr>
            <a:r>
              <a:rPr b="1" lang="en">
                <a:solidFill>
                  <a:schemeClr val="dk1"/>
                </a:solidFill>
              </a:rPr>
              <a:t>Reducing False Positives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Optimize model precision to decrease false positives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Improve generalization and minimize overfitting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Evaluate model performance using:</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Accuracy</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Precision</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Feature importance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Achieved high accuracy of ~85% with focus on increasing precision and accuracy</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